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1" r:id="rId5"/>
    <p:sldId id="273" r:id="rId6"/>
    <p:sldId id="274" r:id="rId7"/>
    <p:sldId id="275" r:id="rId8"/>
    <p:sldId id="279" r:id="rId9"/>
    <p:sldId id="276" r:id="rId10"/>
    <p:sldId id="302" r:id="rId11"/>
    <p:sldId id="303"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BCBD3-DA1D-39C3-EB63-44C730F9DE15}" v="479" dt="2023-12-03T23:39:19.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12/3/2023</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9874286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12/3/2023</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35561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12/3/2023</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276036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12/3/2023</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599204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12/3/2023</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08365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12/3/2023</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65836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12/3/2023</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30392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12/3/2023</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808913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12/3/2023</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03966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12/3/2023</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7966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12/3/2023</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69955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12/3/2023</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7824053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7" orient="horz" pos="2160">
          <p15:clr>
            <a:srgbClr val="F26B43"/>
          </p15:clr>
        </p15:guide>
        <p15:guide id="1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4060E5-BA89-DD1D-4406-2DD9FDF7F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308388" y="5331673"/>
            <a:ext cx="9849934" cy="1337079"/>
          </a:xfrm>
        </p:spPr>
        <p:txBody>
          <a:bodyPr anchor="ctr">
            <a:normAutofit/>
          </a:bodyPr>
          <a:lstStyle/>
          <a:p>
            <a:r>
              <a:rPr lang="en-US" sz="4000" dirty="0"/>
              <a:t>POC MAZIK - Fraud Rule Generation</a:t>
            </a:r>
          </a:p>
        </p:txBody>
      </p:sp>
      <p:pic>
        <p:nvPicPr>
          <p:cNvPr id="3" name="Picture 2">
            <a:extLst>
              <a:ext uri="{FF2B5EF4-FFF2-40B4-BE49-F238E27FC236}">
                <a16:creationId xmlns:a16="http://schemas.microsoft.com/office/drawing/2014/main" id="{374F94DF-6919-F561-4A1C-9133C02C1E59}"/>
              </a:ext>
            </a:extLst>
          </p:cNvPr>
          <p:cNvPicPr>
            <a:picLocks noChangeAspect="1"/>
          </p:cNvPicPr>
          <p:nvPr/>
        </p:nvPicPr>
        <p:blipFill rotWithShape="1">
          <a:blip r:embed="rId2"/>
          <a:srcRect t="32501" r="-2" b="7247"/>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p:spPr>
      </p:pic>
    </p:spTree>
    <p:extLst>
      <p:ext uri="{BB962C8B-B14F-4D97-AF65-F5344CB8AC3E}">
        <p14:creationId xmlns:p14="http://schemas.microsoft.com/office/powerpoint/2010/main" val="238403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745" y="422185"/>
            <a:ext cx="5791199" cy="4519046"/>
          </a:xfrm>
        </p:spPr>
        <p:txBody>
          <a:bodyPr anchor="t">
            <a:normAutofit/>
          </a:bodyPr>
          <a:lstStyle/>
          <a:p>
            <a:r>
              <a:rPr lang="en-US"/>
              <a:t>2.2 Data Description</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normAutofit/>
          </a:bodyPr>
          <a:lstStyle/>
          <a:p>
            <a:pPr>
              <a:spcAft>
                <a:spcPts val="600"/>
              </a:spcAft>
            </a:pPr>
            <a:fld id="{E365935D-349D-422A-AD80-A3F722F14FEF}" type="datetime1">
              <a:rPr lang="en-US" smtClean="0"/>
              <a:pPr>
                <a:spcAft>
                  <a:spcPts val="600"/>
                </a:spcAft>
              </a:pPr>
              <a:t>12/3/2023</a:t>
            </a:fld>
            <a:endParaRPr lang="en-US"/>
          </a:p>
        </p:txBody>
      </p:sp>
      <p:sp>
        <p:nvSpPr>
          <p:cNvPr id="3" name="Content Placeholder"/>
          <p:cNvSpPr>
            <a:spLocks noGrp="1"/>
          </p:cNvSpPr>
          <p:nvPr>
            <p:ph idx="1"/>
          </p:nvPr>
        </p:nvSpPr>
        <p:spPr>
          <a:xfrm>
            <a:off x="71887" y="1225457"/>
            <a:ext cx="12029882" cy="4549661"/>
          </a:xfrm>
        </p:spPr>
        <p:txBody>
          <a:bodyPr vert="horz" lIns="91440" tIns="45720" rIns="91440" bIns="45720" rtlCol="0" anchor="t">
            <a:noAutofit/>
          </a:bodyPr>
          <a:lstStyle/>
          <a:p>
            <a:pPr>
              <a:lnSpc>
                <a:spcPct val="110000"/>
              </a:lnSpc>
            </a:pPr>
            <a:r>
              <a:rPr lang="en-US" sz="2400" dirty="0">
                <a:latin typeface="Arial"/>
                <a:cs typeface="Arial"/>
              </a:rPr>
              <a:t>ClmProcedureCode_1 to ClmProcedureCode_6: Procedure codes associated with the claim</a:t>
            </a:r>
          </a:p>
          <a:p>
            <a:pPr>
              <a:lnSpc>
                <a:spcPct val="110000"/>
              </a:lnSpc>
            </a:pPr>
            <a:r>
              <a:rPr lang="en-US" sz="2400" err="1">
                <a:latin typeface="Arial"/>
                <a:cs typeface="Arial"/>
              </a:rPr>
              <a:t>DeductibleAmtPaid</a:t>
            </a:r>
            <a:r>
              <a:rPr lang="en-US" sz="2400" dirty="0">
                <a:latin typeface="Arial"/>
                <a:cs typeface="Arial"/>
              </a:rPr>
              <a:t>: The amount paid by the patient as a deductible</a:t>
            </a:r>
          </a:p>
          <a:p>
            <a:pPr>
              <a:lnSpc>
                <a:spcPct val="110000"/>
              </a:lnSpc>
            </a:pPr>
            <a:r>
              <a:rPr lang="en-US" sz="2400" err="1">
                <a:latin typeface="Arial"/>
                <a:cs typeface="Arial"/>
              </a:rPr>
              <a:t>ClmAdmitDiagnosisCode</a:t>
            </a:r>
            <a:r>
              <a:rPr lang="en-US" sz="2400" dirty="0">
                <a:latin typeface="Arial"/>
                <a:cs typeface="Arial"/>
              </a:rPr>
              <a:t>: Diagnosis code for the admission</a:t>
            </a:r>
          </a:p>
          <a:p>
            <a:pPr>
              <a:lnSpc>
                <a:spcPct val="110000"/>
              </a:lnSpc>
            </a:pPr>
            <a:r>
              <a:rPr lang="en-US" sz="2400" err="1">
                <a:latin typeface="Arial"/>
                <a:cs typeface="Arial"/>
              </a:rPr>
              <a:t>AdmissionDt</a:t>
            </a:r>
            <a:r>
              <a:rPr lang="en-US" sz="2400" dirty="0">
                <a:latin typeface="Arial"/>
                <a:cs typeface="Arial"/>
              </a:rPr>
              <a:t>: Date of admission</a:t>
            </a:r>
          </a:p>
          <a:p>
            <a:pPr>
              <a:lnSpc>
                <a:spcPct val="110000"/>
              </a:lnSpc>
            </a:pPr>
            <a:r>
              <a:rPr lang="en-US" sz="2400" err="1">
                <a:latin typeface="Arial"/>
                <a:cs typeface="Arial"/>
              </a:rPr>
              <a:t>DischargeDt</a:t>
            </a:r>
            <a:r>
              <a:rPr lang="en-US" sz="2400" dirty="0">
                <a:latin typeface="Arial"/>
                <a:cs typeface="Arial"/>
              </a:rPr>
              <a:t>: Date of discharge</a:t>
            </a:r>
          </a:p>
          <a:p>
            <a:pPr>
              <a:lnSpc>
                <a:spcPct val="110000"/>
              </a:lnSpc>
            </a:pPr>
            <a:r>
              <a:rPr lang="en-US" sz="2400" err="1">
                <a:latin typeface="Arial"/>
                <a:cs typeface="Arial"/>
              </a:rPr>
              <a:t>DiagnosisGroupCode</a:t>
            </a:r>
            <a:r>
              <a:rPr lang="en-US" sz="2400" dirty="0">
                <a:latin typeface="Arial"/>
                <a:cs typeface="Arial"/>
              </a:rPr>
              <a:t>: Code representing the group of diagnoses related to the claim</a:t>
            </a:r>
          </a:p>
          <a:p>
            <a:pPr>
              <a:lnSpc>
                <a:spcPct val="110000"/>
              </a:lnSpc>
            </a:pPr>
            <a:r>
              <a:rPr lang="en-US" sz="2400" dirty="0">
                <a:latin typeface="Arial"/>
                <a:cs typeface="Arial"/>
              </a:rPr>
              <a:t>DOB: Date of birth of the beneficiary</a:t>
            </a:r>
          </a:p>
          <a:p>
            <a:pPr>
              <a:lnSpc>
                <a:spcPct val="110000"/>
              </a:lnSpc>
            </a:pPr>
            <a:r>
              <a:rPr lang="en-US" sz="2400" dirty="0">
                <a:latin typeface="Arial"/>
                <a:cs typeface="Arial"/>
              </a:rPr>
              <a:t>DOD: Date of death of the beneficiary</a:t>
            </a:r>
          </a:p>
          <a:p>
            <a:pPr>
              <a:lnSpc>
                <a:spcPct val="110000"/>
              </a:lnSpc>
            </a:pPr>
            <a:r>
              <a:rPr lang="en-US" sz="2400" dirty="0">
                <a:latin typeface="Arial"/>
                <a:cs typeface="Arial"/>
              </a:rPr>
              <a:t>Gender: Gender of the beneficiary</a:t>
            </a:r>
          </a:p>
          <a:p>
            <a:pPr>
              <a:lnSpc>
                <a:spcPct val="110000"/>
              </a:lnSpc>
            </a:pPr>
            <a:r>
              <a:rPr lang="en-US" sz="2400" dirty="0">
                <a:latin typeface="Arial"/>
                <a:cs typeface="Arial"/>
              </a:rPr>
              <a:t>Race: Race of the beneficiary</a:t>
            </a:r>
          </a:p>
          <a:p>
            <a:pPr lvl="0">
              <a:lnSpc>
                <a:spcPct val="110000"/>
              </a:lnSpc>
            </a:pPr>
            <a:endParaRPr lang="en-US" sz="2400" dirty="0"/>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smtClean="0"/>
              <a:pPr>
                <a:spcAft>
                  <a:spcPts val="600"/>
                </a:spcAft>
              </a:pPr>
              <a:t>10</a:t>
            </a:fld>
            <a:endParaRPr lang="en-US"/>
          </a:p>
        </p:txBody>
      </p:sp>
    </p:spTree>
    <p:extLst>
      <p:ext uri="{BB962C8B-B14F-4D97-AF65-F5344CB8AC3E}">
        <p14:creationId xmlns:p14="http://schemas.microsoft.com/office/powerpoint/2010/main" val="19307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745" y="422185"/>
            <a:ext cx="5791199" cy="4519046"/>
          </a:xfrm>
        </p:spPr>
        <p:txBody>
          <a:bodyPr anchor="t">
            <a:normAutofit/>
          </a:bodyPr>
          <a:lstStyle/>
          <a:p>
            <a:r>
              <a:rPr lang="en-US"/>
              <a:t>2.2 Data Description</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normAutofit/>
          </a:bodyPr>
          <a:lstStyle/>
          <a:p>
            <a:pPr>
              <a:spcAft>
                <a:spcPts val="600"/>
              </a:spcAft>
            </a:pPr>
            <a:fld id="{E365935D-349D-422A-AD80-A3F722F14FEF}" type="datetime1">
              <a:rPr lang="en-US" smtClean="0"/>
              <a:pPr>
                <a:spcAft>
                  <a:spcPts val="600"/>
                </a:spcAft>
              </a:pPr>
              <a:t>12/3/2023</a:t>
            </a:fld>
            <a:endParaRPr lang="en-US"/>
          </a:p>
        </p:txBody>
      </p:sp>
      <p:sp>
        <p:nvSpPr>
          <p:cNvPr id="3" name="Content Placeholder"/>
          <p:cNvSpPr>
            <a:spLocks noGrp="1"/>
          </p:cNvSpPr>
          <p:nvPr>
            <p:ph idx="1"/>
          </p:nvPr>
        </p:nvSpPr>
        <p:spPr>
          <a:xfrm>
            <a:off x="71887" y="1225457"/>
            <a:ext cx="12029882" cy="4549661"/>
          </a:xfrm>
        </p:spPr>
        <p:txBody>
          <a:bodyPr vert="horz" lIns="91440" tIns="45720" rIns="91440" bIns="45720" rtlCol="0" anchor="t">
            <a:noAutofit/>
          </a:bodyPr>
          <a:lstStyle/>
          <a:p>
            <a:pPr>
              <a:lnSpc>
                <a:spcPct val="110000"/>
              </a:lnSpc>
            </a:pPr>
            <a:r>
              <a:rPr lang="en-US" sz="2400" dirty="0" err="1">
                <a:latin typeface="Arial"/>
                <a:cs typeface="Arial"/>
              </a:rPr>
              <a:t>RenalDiseaseIndicator</a:t>
            </a:r>
            <a:r>
              <a:rPr lang="en-US" sz="2400" dirty="0">
                <a:latin typeface="Arial"/>
                <a:cs typeface="Arial"/>
              </a:rPr>
              <a:t>: Indicator for renal disease</a:t>
            </a:r>
          </a:p>
          <a:p>
            <a:pPr>
              <a:lnSpc>
                <a:spcPct val="110000"/>
              </a:lnSpc>
            </a:pPr>
            <a:r>
              <a:rPr lang="en-US" sz="2400" dirty="0">
                <a:latin typeface="Arial"/>
                <a:cs typeface="Arial"/>
              </a:rPr>
              <a:t>State: State where the beneficiary resides</a:t>
            </a:r>
          </a:p>
          <a:p>
            <a:pPr>
              <a:lnSpc>
                <a:spcPct val="110000"/>
              </a:lnSpc>
            </a:pPr>
            <a:r>
              <a:rPr lang="en-US" sz="2400" dirty="0">
                <a:latin typeface="Arial"/>
                <a:cs typeface="Arial"/>
              </a:rPr>
              <a:t>County: County where the beneficiary resides</a:t>
            </a:r>
          </a:p>
          <a:p>
            <a:pPr>
              <a:lnSpc>
                <a:spcPct val="110000"/>
              </a:lnSpc>
            </a:pPr>
            <a:r>
              <a:rPr lang="en-US" sz="2400" err="1">
                <a:latin typeface="Arial"/>
                <a:cs typeface="Arial"/>
              </a:rPr>
              <a:t>NoOfMonths_PartACov</a:t>
            </a:r>
            <a:r>
              <a:rPr lang="en-US" sz="2400" dirty="0">
                <a:latin typeface="Arial"/>
                <a:cs typeface="Arial"/>
              </a:rPr>
              <a:t>: Number of months covered by Part A of the insurance</a:t>
            </a:r>
          </a:p>
          <a:p>
            <a:pPr>
              <a:lnSpc>
                <a:spcPct val="110000"/>
              </a:lnSpc>
            </a:pPr>
            <a:r>
              <a:rPr lang="en-US" sz="2400" err="1">
                <a:latin typeface="Arial"/>
                <a:cs typeface="Arial"/>
              </a:rPr>
              <a:t>NoOfMonths_PartBCov</a:t>
            </a:r>
            <a:r>
              <a:rPr lang="en-US" sz="2400" dirty="0">
                <a:latin typeface="Arial"/>
                <a:cs typeface="Arial"/>
              </a:rPr>
              <a:t>: Number of months covered by Part B of the insurance</a:t>
            </a:r>
          </a:p>
          <a:p>
            <a:pPr>
              <a:lnSpc>
                <a:spcPct val="110000"/>
              </a:lnSpc>
            </a:pPr>
            <a:r>
              <a:rPr lang="en-US" sz="2400" err="1">
                <a:latin typeface="Arial"/>
                <a:cs typeface="Arial"/>
              </a:rPr>
              <a:t>ChronicCond_Alzheimer</a:t>
            </a:r>
            <a:r>
              <a:rPr lang="en-US" sz="2400" dirty="0">
                <a:latin typeface="Arial"/>
                <a:cs typeface="Arial"/>
              </a:rPr>
              <a:t> to </a:t>
            </a:r>
            <a:r>
              <a:rPr lang="en-US" sz="2400" err="1">
                <a:latin typeface="Arial"/>
                <a:cs typeface="Arial"/>
              </a:rPr>
              <a:t>ChronicCond_stroke</a:t>
            </a:r>
            <a:r>
              <a:rPr lang="en-US" sz="2400" dirty="0">
                <a:latin typeface="Arial"/>
                <a:cs typeface="Arial"/>
              </a:rPr>
              <a:t>: Chronic conditions indicators</a:t>
            </a:r>
          </a:p>
          <a:p>
            <a:pPr>
              <a:lnSpc>
                <a:spcPct val="110000"/>
              </a:lnSpc>
            </a:pPr>
            <a:r>
              <a:rPr lang="en-US" sz="2400" err="1">
                <a:latin typeface="Arial"/>
                <a:cs typeface="Arial"/>
              </a:rPr>
              <a:t>IPAnnualReimbursementAmt</a:t>
            </a:r>
            <a:r>
              <a:rPr lang="en-US" sz="2400" dirty="0">
                <a:latin typeface="Arial"/>
                <a:cs typeface="Arial"/>
              </a:rPr>
              <a:t>: Inpatient annual reimbursement amount</a:t>
            </a:r>
          </a:p>
          <a:p>
            <a:pPr>
              <a:lnSpc>
                <a:spcPct val="110000"/>
              </a:lnSpc>
            </a:pPr>
            <a:r>
              <a:rPr lang="en-US" sz="2400" err="1">
                <a:latin typeface="Arial"/>
                <a:cs typeface="Arial"/>
              </a:rPr>
              <a:t>IPAnnualDeductibleAmt</a:t>
            </a:r>
            <a:r>
              <a:rPr lang="en-US" sz="2400" dirty="0">
                <a:latin typeface="Arial"/>
                <a:cs typeface="Arial"/>
              </a:rPr>
              <a:t>: Inpatient annual deductible amount</a:t>
            </a:r>
          </a:p>
          <a:p>
            <a:pPr>
              <a:lnSpc>
                <a:spcPct val="110000"/>
              </a:lnSpc>
            </a:pPr>
            <a:r>
              <a:rPr lang="en-US" sz="2400" err="1">
                <a:latin typeface="Arial"/>
                <a:cs typeface="Arial"/>
              </a:rPr>
              <a:t>OPAnnualReimbursementAmt</a:t>
            </a:r>
            <a:r>
              <a:rPr lang="en-US" sz="2400" dirty="0">
                <a:latin typeface="Arial"/>
                <a:cs typeface="Arial"/>
              </a:rPr>
              <a:t>: Outpatient annual reimbursement amount</a:t>
            </a:r>
          </a:p>
          <a:p>
            <a:pPr>
              <a:lnSpc>
                <a:spcPct val="110000"/>
              </a:lnSpc>
            </a:pPr>
            <a:r>
              <a:rPr lang="en-US" sz="2400" err="1">
                <a:latin typeface="Arial"/>
                <a:cs typeface="Arial"/>
              </a:rPr>
              <a:t>OPAnnualDeductibleAmt</a:t>
            </a:r>
            <a:r>
              <a:rPr lang="en-US" sz="2400" dirty="0">
                <a:latin typeface="Arial"/>
                <a:cs typeface="Arial"/>
              </a:rPr>
              <a:t>: Outpatient annual deductible amount</a:t>
            </a:r>
          </a:p>
          <a:p>
            <a:pPr lvl="0">
              <a:lnSpc>
                <a:spcPct val="110000"/>
              </a:lnSpc>
            </a:pPr>
            <a:endParaRPr lang="en-US" sz="4000" dirty="0">
              <a:latin typeface="Arial"/>
              <a:cs typeface="Arial"/>
            </a:endParaRP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smtClean="0"/>
              <a:pPr>
                <a:spcAft>
                  <a:spcPts val="600"/>
                </a:spcAft>
              </a:pPr>
              <a:t>11</a:t>
            </a:fld>
            <a:endParaRPr lang="en-US"/>
          </a:p>
        </p:txBody>
      </p:sp>
    </p:spTree>
    <p:extLst>
      <p:ext uri="{BB962C8B-B14F-4D97-AF65-F5344CB8AC3E}">
        <p14:creationId xmlns:p14="http://schemas.microsoft.com/office/powerpoint/2010/main" val="57709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94009" y="638015"/>
            <a:ext cx="8138150" cy="1799665"/>
          </a:xfrm>
        </p:spPr>
        <p:txBody>
          <a:bodyPr anchor="t">
            <a:normAutofit/>
          </a:bodyPr>
          <a:lstStyle/>
          <a:p>
            <a:r>
              <a:rPr lang="en-US"/>
              <a:t>3. Data Preprocessing</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normAutofit/>
          </a:bodyPr>
          <a:lstStyle/>
          <a:p>
            <a:pPr>
              <a:spcAft>
                <a:spcPts val="600"/>
              </a:spcAft>
            </a:pPr>
            <a:fld id="{E365935D-349D-422A-AD80-A3F722F14FEF}" type="datetime1">
              <a:rPr lang="en-US"/>
              <a:pPr>
                <a:spcAft>
                  <a:spcPts val="600"/>
                </a:spcAft>
              </a:pPr>
              <a:t>12/3/2023</a:t>
            </a:fld>
            <a:endParaRPr lang="en-US"/>
          </a:p>
        </p:txBody>
      </p:sp>
      <p:sp>
        <p:nvSpPr>
          <p:cNvPr id="3" name="Content Placeholder"/>
          <p:cNvSpPr>
            <a:spLocks noGrp="1"/>
          </p:cNvSpPr>
          <p:nvPr>
            <p:ph idx="1"/>
          </p:nvPr>
        </p:nvSpPr>
        <p:spPr>
          <a:xfrm>
            <a:off x="297487" y="2446111"/>
            <a:ext cx="5090149" cy="3319410"/>
          </a:xfrm>
        </p:spPr>
        <p:txBody>
          <a:bodyPr vert="horz" lIns="91440" tIns="45720" rIns="91440" bIns="45720" rtlCol="0" anchor="b">
            <a:noAutofit/>
          </a:bodyPr>
          <a:lstStyle/>
          <a:p>
            <a:pPr lvl="0"/>
            <a:r>
              <a:rPr lang="en-US" sz="2400" dirty="0"/>
              <a:t>Data preprocessing is a critical step in preparing the raw dataset for machine learning model training</a:t>
            </a:r>
            <a:endParaRPr lang="en-US"/>
          </a:p>
          <a:p>
            <a:pPr lvl="0"/>
            <a:r>
              <a:rPr lang="en-US" sz="2400" dirty="0"/>
              <a:t>This phase involves cleaning the data, handling missing values, and engineering new features to improve the predictive capability of the model</a:t>
            </a:r>
            <a:endParaRPr lang="en-US"/>
          </a:p>
        </p:txBody>
      </p:sp>
      <p:pic>
        <p:nvPicPr>
          <p:cNvPr id="15" name="Picture 14" descr="Light bulb on yellow background with sketched light beams and cord">
            <a:extLst>
              <a:ext uri="{FF2B5EF4-FFF2-40B4-BE49-F238E27FC236}">
                <a16:creationId xmlns:a16="http://schemas.microsoft.com/office/drawing/2014/main" id="{E2236AEF-CDE5-5703-9148-AB5BD0F9C250}"/>
              </a:ext>
            </a:extLst>
          </p:cNvPr>
          <p:cNvPicPr>
            <a:picLocks noChangeAspect="1"/>
          </p:cNvPicPr>
          <p:nvPr/>
        </p:nvPicPr>
        <p:blipFill rotWithShape="1">
          <a:blip r:embed="rId2"/>
          <a:srcRect t="8572" r="-2" b="-2"/>
          <a:stretch/>
        </p:blipFill>
        <p:spPr>
          <a:xfrm>
            <a:off x="5879846" y="1899383"/>
            <a:ext cx="5467230" cy="3074131"/>
          </a:xfrm>
          <a:prstGeom prst="rect">
            <a:avLst/>
          </a:prstGeom>
          <a:noFill/>
        </p:spPr>
      </p:pic>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241575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969818" y="264120"/>
            <a:ext cx="9095508" cy="1343007"/>
          </a:xfrm>
        </p:spPr>
        <p:txBody>
          <a:bodyPr anchor="ctr">
            <a:normAutofit/>
          </a:bodyPr>
          <a:lstStyle/>
          <a:p>
            <a:r>
              <a:rPr lang="en-US" dirty="0"/>
              <a:t>3.1 Data Cleaning</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lstStyle/>
          <a:p>
            <a:pPr>
              <a:spcAft>
                <a:spcPts val="600"/>
              </a:spcAft>
            </a:pPr>
            <a:fld id="{E365935D-349D-422A-AD80-A3F722F14FEF}" type="datetime1">
              <a:rPr lang="en-US" smtClean="0">
                <a:solidFill>
                  <a:schemeClr val="bg1"/>
                </a:solidFill>
              </a:rPr>
              <a:pPr>
                <a:spcAft>
                  <a:spcPts val="600"/>
                </a:spcAft>
              </a:pPr>
              <a:t>12/3/2023</a:t>
            </a:fld>
            <a:endParaRPr lang="en-US">
              <a:solidFill>
                <a:schemeClr val="bg1"/>
              </a:solidFill>
            </a:endParaRPr>
          </a:p>
        </p:txBody>
      </p:sp>
      <p:sp>
        <p:nvSpPr>
          <p:cNvPr id="3" name="Content Placeholder"/>
          <p:cNvSpPr>
            <a:spLocks noGrp="1"/>
          </p:cNvSpPr>
          <p:nvPr>
            <p:ph idx="1"/>
          </p:nvPr>
        </p:nvSpPr>
        <p:spPr>
          <a:xfrm>
            <a:off x="667893" y="1904346"/>
            <a:ext cx="10948489" cy="3685309"/>
          </a:xfrm>
        </p:spPr>
        <p:txBody>
          <a:bodyPr vert="horz" lIns="91440" tIns="45720" rIns="91440" bIns="45720" rtlCol="0" anchor="ctr">
            <a:noAutofit/>
          </a:bodyPr>
          <a:lstStyle/>
          <a:p>
            <a:pPr lvl="0">
              <a:lnSpc>
                <a:spcPct val="110000"/>
              </a:lnSpc>
            </a:pPr>
            <a:r>
              <a:rPr lang="en-US" sz="2400" dirty="0"/>
              <a:t>Identification and handling of duplicate physician entries: Physicians involved in a claim were analyzed to identify and address any duplications</a:t>
            </a:r>
          </a:p>
          <a:p>
            <a:pPr lvl="0">
              <a:lnSpc>
                <a:spcPct val="110000"/>
              </a:lnSpc>
            </a:pPr>
            <a:r>
              <a:rPr lang="en-US" sz="2400" dirty="0"/>
              <a:t>Calculation of claim duration: The duration of each insurance claim was calculated by determining the difference between the ClaimStartDt and ClaimEndDt columns</a:t>
            </a:r>
          </a:p>
          <a:p>
            <a:pPr lvl="0">
              <a:lnSpc>
                <a:spcPct val="110000"/>
              </a:lnSpc>
            </a:pPr>
            <a:r>
              <a:rPr lang="en-US" sz="2400" dirty="0"/>
              <a:t>Standardization of chronic condition indicators: Columns representing chronic conditions were standardized to binary values</a:t>
            </a:r>
          </a:p>
          <a:p>
            <a:pPr lvl="0">
              <a:lnSpc>
                <a:spcPct val="110000"/>
              </a:lnSpc>
            </a:pPr>
            <a:r>
              <a:rPr lang="en-US" sz="2400" dirty="0"/>
              <a:t>Handling missing dates: Admission and discharge dates were converted to datetime objects, and missing values in the Date of Death column were imputed using the maximum date present in the dataset</a:t>
            </a: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13</a:t>
            </a:fld>
            <a:endParaRPr lang="en-US"/>
          </a:p>
        </p:txBody>
      </p:sp>
    </p:spTree>
    <p:extLst>
      <p:ext uri="{BB962C8B-B14F-4D97-AF65-F5344CB8AC3E}">
        <p14:creationId xmlns:p14="http://schemas.microsoft.com/office/powerpoint/2010/main" val="67619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969818" y="264120"/>
            <a:ext cx="9095508" cy="1343007"/>
          </a:xfrm>
        </p:spPr>
        <p:txBody>
          <a:bodyPr anchor="ctr">
            <a:normAutofit/>
          </a:bodyPr>
          <a:lstStyle/>
          <a:p>
            <a:r>
              <a:rPr lang="en-US" dirty="0"/>
              <a:t>3.2 Feature Engineering</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lstStyle/>
          <a:p>
            <a:pPr>
              <a:spcAft>
                <a:spcPts val="600"/>
              </a:spcAft>
            </a:pPr>
            <a:fld id="{E365935D-349D-422A-AD80-A3F722F14FEF}" type="datetime1">
              <a:rPr lang="en-US" smtClean="0">
                <a:solidFill>
                  <a:schemeClr val="bg1"/>
                </a:solidFill>
              </a:rPr>
              <a:pPr>
                <a:spcAft>
                  <a:spcPts val="600"/>
                </a:spcAft>
              </a:pPr>
              <a:t>12/3/2023</a:t>
            </a:fld>
            <a:endParaRPr lang="en-US">
              <a:solidFill>
                <a:schemeClr val="bg1"/>
              </a:solidFill>
            </a:endParaRPr>
          </a:p>
        </p:txBody>
      </p:sp>
      <p:sp>
        <p:nvSpPr>
          <p:cNvPr id="3" name="Content Placeholder"/>
          <p:cNvSpPr>
            <a:spLocks noGrp="1"/>
          </p:cNvSpPr>
          <p:nvPr>
            <p:ph idx="1"/>
          </p:nvPr>
        </p:nvSpPr>
        <p:spPr>
          <a:xfrm>
            <a:off x="380346" y="1976232"/>
            <a:ext cx="11020376" cy="3656555"/>
          </a:xfrm>
        </p:spPr>
        <p:txBody>
          <a:bodyPr vert="horz" lIns="91440" tIns="45720" rIns="91440" bIns="45720" rtlCol="0" anchor="ctr">
            <a:noAutofit/>
          </a:bodyPr>
          <a:lstStyle/>
          <a:p>
            <a:pPr lvl="0">
              <a:lnSpc>
                <a:spcPct val="110000"/>
              </a:lnSpc>
            </a:pPr>
            <a:r>
              <a:rPr lang="en-US" sz="2400" dirty="0"/>
              <a:t>Creation of physician-related features: Features like 'phy_same' and 'phy_count' were generated to capture the relationship between attending, operating, and other physicians in a claim</a:t>
            </a:r>
          </a:p>
          <a:p>
            <a:pPr lvl="0">
              <a:lnSpc>
                <a:spcPct val="110000"/>
              </a:lnSpc>
            </a:pPr>
            <a:r>
              <a:rPr lang="en-US" sz="2400" dirty="0"/>
              <a:t>Calculation of patient age: The age of the patient was computed using the Date of Birth and Date of Death columns</a:t>
            </a:r>
          </a:p>
          <a:p>
            <a:pPr lvl="0">
              <a:lnSpc>
                <a:spcPct val="110000"/>
              </a:lnSpc>
            </a:pPr>
            <a:r>
              <a:rPr lang="en-US" sz="2400" dirty="0"/>
              <a:t>Grouping and aggregating financial features: Financial features related to insurance claims, such as reimbursement amounts, deductible amounts, and coverage months, were grouped and aggregated at both the provider and beneficiary levels</a:t>
            </a: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14</a:t>
            </a:fld>
            <a:endParaRPr lang="en-US"/>
          </a:p>
        </p:txBody>
      </p:sp>
    </p:spTree>
    <p:extLst>
      <p:ext uri="{BB962C8B-B14F-4D97-AF65-F5344CB8AC3E}">
        <p14:creationId xmlns:p14="http://schemas.microsoft.com/office/powerpoint/2010/main" val="181452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8389" y="750626"/>
            <a:ext cx="5015852" cy="1805607"/>
          </a:xfrm>
        </p:spPr>
        <p:txBody>
          <a:bodyPr anchor="t">
            <a:normAutofit/>
          </a:bodyPr>
          <a:lstStyle/>
          <a:p>
            <a:r>
              <a:rPr lang="en-US" dirty="0"/>
              <a:t>4. Model Training</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211230" y="2555087"/>
            <a:ext cx="5670546" cy="3555491"/>
          </a:xfrm>
        </p:spPr>
        <p:txBody>
          <a:bodyPr vert="horz" lIns="91440" tIns="45720" rIns="91440" bIns="45720" rtlCol="0" anchor="b">
            <a:noAutofit/>
          </a:bodyPr>
          <a:lstStyle/>
          <a:p>
            <a:pPr lvl="0">
              <a:lnSpc>
                <a:spcPct val="110000"/>
              </a:lnSpc>
            </a:pPr>
            <a:r>
              <a:rPr lang="en-US" sz="2000" dirty="0"/>
              <a:t>Model training is a crucial phase in the development of a fraud detection system, where the goal is to create a predictive model that accurately identifies potential instances of fraud</a:t>
            </a:r>
          </a:p>
          <a:p>
            <a:pPr lvl="0">
              <a:lnSpc>
                <a:spcPct val="110000"/>
              </a:lnSpc>
            </a:pPr>
            <a:r>
              <a:rPr lang="en-US" sz="2000" dirty="0"/>
              <a:t>The chosen approach involves utilizing both a neural network implemented with TensorFlow and an Extra Trees Classifier from scikit-learn</a:t>
            </a:r>
          </a:p>
          <a:p>
            <a:pPr lvl="0">
              <a:lnSpc>
                <a:spcPct val="110000"/>
              </a:lnSpc>
            </a:pPr>
            <a:r>
              <a:rPr lang="en-US" sz="2000" dirty="0"/>
              <a:t>This hybrid strategy aims to leverage the strengths of both deep learning and ensemble learning techniques</a:t>
            </a:r>
          </a:p>
        </p:txBody>
      </p:sp>
      <p:pic>
        <p:nvPicPr>
          <p:cNvPr id="6" name="Picture 5" descr="Top view of cubes connected with black lines">
            <a:extLst>
              <a:ext uri="{FF2B5EF4-FFF2-40B4-BE49-F238E27FC236}">
                <a16:creationId xmlns:a16="http://schemas.microsoft.com/office/drawing/2014/main" id="{B644890C-890F-60EF-0836-BBAE28D4FFBE}"/>
              </a:ext>
            </a:extLst>
          </p:cNvPr>
          <p:cNvPicPr>
            <a:picLocks noChangeAspect="1"/>
          </p:cNvPicPr>
          <p:nvPr/>
        </p:nvPicPr>
        <p:blipFill rotWithShape="1">
          <a:blip r:embed="rId2"/>
          <a:srcRect l="21819" r="11516" b="4"/>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15</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080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37143" y="750626"/>
            <a:ext cx="5763475" cy="1805607"/>
          </a:xfrm>
        </p:spPr>
        <p:txBody>
          <a:bodyPr anchor="t">
            <a:normAutofit/>
          </a:bodyPr>
          <a:lstStyle/>
          <a:p>
            <a:r>
              <a:rPr lang="en-US" dirty="0"/>
              <a:t>4.1 Model Selection</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168099" y="2986407"/>
            <a:ext cx="5771187" cy="3555491"/>
          </a:xfrm>
        </p:spPr>
        <p:txBody>
          <a:bodyPr vert="horz" lIns="91440" tIns="45720" rIns="91440" bIns="45720" rtlCol="0" anchor="b">
            <a:noAutofit/>
          </a:bodyPr>
          <a:lstStyle/>
          <a:p>
            <a:pPr lvl="0"/>
            <a:r>
              <a:rPr lang="en-US" sz="2400" dirty="0"/>
              <a:t>Neural Network : The neural network architecture consists of an input layer, two dense hidden layers with ReLU activation functions, and an output layer with a sigmoid activation function</a:t>
            </a:r>
          </a:p>
          <a:p>
            <a:pPr lvl="0"/>
            <a:r>
              <a:rPr lang="en-US" sz="2400" dirty="0"/>
              <a:t>Extra Trees Classifier: This ensemble learning method, implemented in scikit-learn, is chosen for its ability to handle imbalanced datasets effectively</a:t>
            </a:r>
          </a:p>
        </p:txBody>
      </p:sp>
      <p:pic>
        <p:nvPicPr>
          <p:cNvPr id="6" name="Picture 5" descr="A network formed by white dots">
            <a:extLst>
              <a:ext uri="{FF2B5EF4-FFF2-40B4-BE49-F238E27FC236}">
                <a16:creationId xmlns:a16="http://schemas.microsoft.com/office/drawing/2014/main" id="{E9011622-4006-DF97-68BE-044972EB4CE2}"/>
              </a:ext>
            </a:extLst>
          </p:cNvPr>
          <p:cNvPicPr>
            <a:picLocks noChangeAspect="1"/>
          </p:cNvPicPr>
          <p:nvPr/>
        </p:nvPicPr>
        <p:blipFill rotWithShape="1">
          <a:blip r:embed="rId2"/>
          <a:srcRect l="31469" r="-6" b="-6"/>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16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901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10896" y="1601129"/>
            <a:ext cx="5029199" cy="4547800"/>
          </a:xfrm>
        </p:spPr>
        <p:txBody>
          <a:bodyPr anchor="t">
            <a:normAutofit/>
          </a:bodyPr>
          <a:lstStyle/>
          <a:p>
            <a:r>
              <a:rPr lang="en-US"/>
              <a:t>4.2 Model Training Pipeline</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normAutofit/>
          </a:bodyPr>
          <a:lstStyle/>
          <a:p>
            <a:pPr>
              <a:spcAft>
                <a:spcPts val="600"/>
              </a:spcAft>
            </a:pPr>
            <a:fld id="{E365935D-349D-422A-AD80-A3F722F14FEF}" type="datetime1">
              <a:rPr lang="en-US" smtClean="0"/>
              <a:pPr>
                <a:spcAft>
                  <a:spcPts val="600"/>
                </a:spcAft>
              </a:pPr>
              <a:t>12/3/2023</a:t>
            </a:fld>
            <a:endParaRPr lang="en-US"/>
          </a:p>
        </p:txBody>
      </p:sp>
      <p:sp>
        <p:nvSpPr>
          <p:cNvPr id="3" name="Content Placeholder"/>
          <p:cNvSpPr>
            <a:spLocks noGrp="1"/>
          </p:cNvSpPr>
          <p:nvPr>
            <p:ph idx="1"/>
          </p:nvPr>
        </p:nvSpPr>
        <p:spPr>
          <a:xfrm>
            <a:off x="5750943" y="405947"/>
            <a:ext cx="6135167" cy="4549661"/>
          </a:xfrm>
        </p:spPr>
        <p:txBody>
          <a:bodyPr vert="horz" lIns="91440" tIns="45720" rIns="91440" bIns="45720" rtlCol="0" anchor="t">
            <a:noAutofit/>
          </a:bodyPr>
          <a:lstStyle/>
          <a:p>
            <a:pPr lvl="0">
              <a:lnSpc>
                <a:spcPct val="110000"/>
              </a:lnSpc>
            </a:pPr>
            <a:r>
              <a:rPr lang="en-US" sz="2000" dirty="0"/>
              <a:t>Data Resampling : The dataset is resampled using Synthetic Minority Over-sampling Technique to address the class imbalance issue</a:t>
            </a:r>
          </a:p>
          <a:p>
            <a:pPr lvl="0">
              <a:lnSpc>
                <a:spcPct val="110000"/>
              </a:lnSpc>
            </a:pPr>
            <a:r>
              <a:rPr lang="en-US" sz="2000" dirty="0"/>
              <a:t>Data Standardization: Standardization is applied to the features using the </a:t>
            </a:r>
            <a:r>
              <a:rPr lang="en-US" sz="2000" dirty="0" err="1"/>
              <a:t>StandardScaler</a:t>
            </a:r>
            <a:r>
              <a:rPr lang="en-US" sz="2000" dirty="0"/>
              <a:t> from scikit-learn</a:t>
            </a:r>
          </a:p>
          <a:p>
            <a:pPr lvl="0">
              <a:lnSpc>
                <a:spcPct val="110000"/>
              </a:lnSpc>
            </a:pPr>
            <a:r>
              <a:rPr lang="en-US" sz="2000" dirty="0"/>
              <a:t>TensorFlow Neural Network Training: The neural network is trained using the resampled and standardized data</a:t>
            </a:r>
          </a:p>
          <a:p>
            <a:pPr lvl="0">
              <a:lnSpc>
                <a:spcPct val="110000"/>
              </a:lnSpc>
            </a:pPr>
            <a:r>
              <a:rPr lang="en-US" sz="2000" dirty="0"/>
              <a:t>Extra Trees Classifier Training: The Extra Trees Classifier is trained on the resampled and standardized data, with the training set further split into training and testing subsets</a:t>
            </a:r>
          </a:p>
          <a:p>
            <a:pPr lvl="0">
              <a:lnSpc>
                <a:spcPct val="110000"/>
              </a:lnSpc>
            </a:pPr>
            <a:r>
              <a:rPr lang="en-US" sz="2000" dirty="0"/>
              <a:t>Model Evaluation: The performance of both models is evaluated using metrics such as accuracy, precision, recall, and the F1 score</a:t>
            </a: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smtClean="0"/>
              <a:pPr>
                <a:spcAft>
                  <a:spcPts val="600"/>
                </a:spcAft>
              </a:pPr>
              <a:t>17</a:t>
            </a:fld>
            <a:endParaRPr lang="en-US"/>
          </a:p>
        </p:txBody>
      </p:sp>
    </p:spTree>
    <p:extLst>
      <p:ext uri="{BB962C8B-B14F-4D97-AF65-F5344CB8AC3E}">
        <p14:creationId xmlns:p14="http://schemas.microsoft.com/office/powerpoint/2010/main" val="170150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8389" y="750626"/>
            <a:ext cx="5015852" cy="1805607"/>
          </a:xfrm>
        </p:spPr>
        <p:txBody>
          <a:bodyPr anchor="t">
            <a:normAutofit/>
          </a:bodyPr>
          <a:lstStyle/>
          <a:p>
            <a:r>
              <a:rPr lang="en-US" dirty="0"/>
              <a:t>4.3 Evaluation Metrics</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53080" y="2238785"/>
            <a:ext cx="6231262" cy="3756774"/>
          </a:xfrm>
        </p:spPr>
        <p:txBody>
          <a:bodyPr vert="horz" lIns="91440" tIns="45720" rIns="91440" bIns="45720" rtlCol="0" anchor="b">
            <a:noAutofit/>
          </a:bodyPr>
          <a:lstStyle/>
          <a:p>
            <a:pPr lvl="0">
              <a:lnSpc>
                <a:spcPct val="110000"/>
              </a:lnSpc>
            </a:pPr>
            <a:r>
              <a:rPr lang="en-US" sz="2000" dirty="0"/>
              <a:t>Confusion Matrix: A confusion matrix is generated to visualize the true positives, true negatives, false positives, and false negatives</a:t>
            </a:r>
          </a:p>
          <a:p>
            <a:pPr lvl="0">
              <a:lnSpc>
                <a:spcPct val="110000"/>
              </a:lnSpc>
            </a:pPr>
            <a:r>
              <a:rPr lang="en-US" sz="2000" dirty="0"/>
              <a:t>Classification Report: The classification report includes metrics such as precision, recall, F1 score, and support for each class</a:t>
            </a:r>
          </a:p>
          <a:p>
            <a:pPr lvl="0">
              <a:lnSpc>
                <a:spcPct val="110000"/>
              </a:lnSpc>
            </a:pPr>
            <a:r>
              <a:rPr lang="en-US" sz="2000" dirty="0"/>
              <a:t>Visualization: The confusion matrix is visualized using a heatmap, providing an intuitive representation of the model's performance in identifying fraudulent and non-fraudulent cases</a:t>
            </a:r>
          </a:p>
        </p:txBody>
      </p:sp>
      <p:pic>
        <p:nvPicPr>
          <p:cNvPr id="6" name="Picture 5" descr="Colourful maths learning objects">
            <a:extLst>
              <a:ext uri="{FF2B5EF4-FFF2-40B4-BE49-F238E27FC236}">
                <a16:creationId xmlns:a16="http://schemas.microsoft.com/office/drawing/2014/main" id="{64CE71B4-63A7-98FC-FB16-151D6A389D20}"/>
              </a:ext>
            </a:extLst>
          </p:cNvPr>
          <p:cNvPicPr>
            <a:picLocks noChangeAspect="1"/>
          </p:cNvPicPr>
          <p:nvPr/>
        </p:nvPicPr>
        <p:blipFill rotWithShape="1">
          <a:blip r:embed="rId2"/>
          <a:srcRect l="17795" r="22911" b="-10"/>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18</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0225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gh angle view of rulers against a white background">
            <a:extLst>
              <a:ext uri="{FF2B5EF4-FFF2-40B4-BE49-F238E27FC236}">
                <a16:creationId xmlns:a16="http://schemas.microsoft.com/office/drawing/2014/main" id="{C2CE2F6D-B229-9853-6655-55F84B4035BB}"/>
              </a:ext>
            </a:extLst>
          </p:cNvPr>
          <p:cNvPicPr>
            <a:picLocks noChangeAspect="1"/>
          </p:cNvPicPr>
          <p:nvPr/>
        </p:nvPicPr>
        <p:blipFill rotWithShape="1">
          <a:blip r:embed="rId2"/>
          <a:srcRect l="21856" r="-10" b="-10"/>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a:noFill/>
        </p:spPr>
      </p:pic>
      <p:sp>
        <p:nvSpPr>
          <p:cNvPr id="2" name="Title"/>
          <p:cNvSpPr>
            <a:spLocks noGrp="1"/>
          </p:cNvSpPr>
          <p:nvPr>
            <p:ph type="ctrTitle"/>
          </p:nvPr>
        </p:nvSpPr>
        <p:spPr>
          <a:xfrm>
            <a:off x="312252" y="752136"/>
            <a:ext cx="3944703" cy="3553163"/>
          </a:xfrm>
        </p:spPr>
        <p:txBody>
          <a:bodyPr anchor="t">
            <a:normAutofit/>
          </a:bodyPr>
          <a:lstStyle/>
          <a:p>
            <a:r>
              <a:rPr lang="en-US" sz="4800"/>
              <a:t>5. Rule Generation</a:t>
            </a:r>
          </a:p>
        </p:txBody>
      </p:sp>
      <p:sp>
        <p:nvSpPr>
          <p:cNvPr id="11" name="Date Placeholder 11">
            <a:extLst>
              <a:ext uri="{FF2B5EF4-FFF2-40B4-BE49-F238E27FC236}">
                <a16:creationId xmlns:a16="http://schemas.microsoft.com/office/drawing/2014/main" id="{FBB1A884-4584-AB3B-0611-1258455B29F9}"/>
              </a:ext>
            </a:extLst>
          </p:cNvPr>
          <p:cNvSpPr>
            <a:spLocks noGrp="1"/>
          </p:cNvSpPr>
          <p:nvPr>
            <p:ph type="dt" sz="half" idx="10"/>
          </p:nvPr>
        </p:nvSpPr>
        <p:spPr>
          <a:xfrm>
            <a:off x="340137" y="63202"/>
            <a:ext cx="2743200" cy="318221"/>
          </a:xfrm>
        </p:spPr>
        <p:txBody>
          <a:bodyPr/>
          <a:lstStyle/>
          <a:p>
            <a:pPr>
              <a:spcAft>
                <a:spcPts val="600"/>
              </a:spcAft>
            </a:pPr>
            <a:fld id="{5AAA1171-3E03-403E-9B35-042C2CC987D5}" type="datetime1">
              <a:rPr lang="en-US" smtClean="0"/>
              <a:pPr>
                <a:spcAft>
                  <a:spcPts val="600"/>
                </a:spcAft>
              </a:pPr>
              <a:t>12/3/2023</a:t>
            </a:fld>
            <a:endParaRPr lang="en-US"/>
          </a:p>
        </p:txBody>
      </p:sp>
      <p:sp>
        <p:nvSpPr>
          <p:cNvPr id="15" name="Slide Number Placeholder 13">
            <a:extLst>
              <a:ext uri="{FF2B5EF4-FFF2-40B4-BE49-F238E27FC236}">
                <a16:creationId xmlns:a16="http://schemas.microsoft.com/office/drawing/2014/main" id="{AC877C37-C51C-7127-73D3-E29BBF8EEA6B}"/>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19</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35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8389" y="750626"/>
            <a:ext cx="5015852" cy="1805607"/>
          </a:xfrm>
        </p:spPr>
        <p:txBody>
          <a:bodyPr vert="horz" lIns="91440" tIns="45720" rIns="91440" bIns="45720" rtlCol="0" anchor="t">
            <a:normAutofit/>
          </a:bodyPr>
          <a:lstStyle/>
          <a:p>
            <a:r>
              <a:rPr lang="en-US" b="1" kern="1200">
                <a:solidFill>
                  <a:schemeClr val="tx1"/>
                </a:solidFill>
                <a:latin typeface="+mj-lt"/>
                <a:ea typeface="+mj-ea"/>
                <a:cs typeface="+mj-cs"/>
              </a:rPr>
              <a:t>Contents</a:t>
            </a:r>
          </a:p>
        </p:txBody>
      </p:sp>
      <p:sp>
        <p:nvSpPr>
          <p:cNvPr id="11" name="Date Placeholder 10">
            <a:extLst>
              <a:ext uri="{FF2B5EF4-FFF2-40B4-BE49-F238E27FC236}">
                <a16:creationId xmlns:a16="http://schemas.microsoft.com/office/drawing/2014/main" id="{E49A2082-1E18-8378-6DA2-97638555E2D6}"/>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B231DE39-EE29-4C5D-9E17-C0CAEFA48B85}" type="datetime1">
              <a:rPr lang="en-US" smtClean="0">
                <a:effectLst>
                  <a:outerShdw blurRad="38100" dist="38100" dir="2700000" algn="tl">
                    <a:srgbClr val="000000">
                      <a:alpha val="43137"/>
                    </a:srgbClr>
                  </a:outerShdw>
                </a:effectLst>
              </a:rPr>
              <a:pPr>
                <a:spcAft>
                  <a:spcPts val="600"/>
                </a:spcAft>
              </a:pPr>
              <a:t>12/3/2023</a:t>
            </a:fld>
            <a:endParaRPr lang="en-US">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8BCF3B0-144E-9ED5-7726-75324C022504}"/>
              </a:ext>
            </a:extLst>
          </p:cNvPr>
          <p:cNvSpPr txBox="1"/>
          <p:nvPr/>
        </p:nvSpPr>
        <p:spPr>
          <a:xfrm>
            <a:off x="311872" y="1721200"/>
            <a:ext cx="4764773" cy="3555491"/>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342900" indent="-228600">
              <a:lnSpc>
                <a:spcPct val="120000"/>
              </a:lnSpc>
              <a:spcAft>
                <a:spcPts val="600"/>
              </a:spcAft>
              <a:buAutoNum type="arabicPeriod"/>
            </a:pPr>
            <a:r>
              <a:rPr lang="en-US" sz="2400" dirty="0"/>
              <a:t>Introduction</a:t>
            </a:r>
          </a:p>
          <a:p>
            <a:pPr marL="342900" indent="-228600">
              <a:lnSpc>
                <a:spcPct val="120000"/>
              </a:lnSpc>
              <a:spcAft>
                <a:spcPts val="600"/>
              </a:spcAft>
              <a:buAutoNum type="arabicPeriod"/>
            </a:pPr>
            <a:r>
              <a:rPr lang="en-US" sz="2400" dirty="0"/>
              <a:t>Problem Definition</a:t>
            </a:r>
          </a:p>
          <a:p>
            <a:pPr marL="342900" indent="-228600">
              <a:lnSpc>
                <a:spcPct val="120000"/>
              </a:lnSpc>
              <a:spcAft>
                <a:spcPts val="600"/>
              </a:spcAft>
              <a:buAutoNum type="arabicPeriod"/>
            </a:pPr>
            <a:r>
              <a:rPr lang="en-US" sz="2400" dirty="0"/>
              <a:t>Data Pre-Preprocessing</a:t>
            </a:r>
          </a:p>
          <a:p>
            <a:pPr marL="342900" indent="-228600">
              <a:lnSpc>
                <a:spcPct val="120000"/>
              </a:lnSpc>
              <a:spcAft>
                <a:spcPts val="600"/>
              </a:spcAft>
              <a:buAutoNum type="arabicPeriod"/>
            </a:pPr>
            <a:r>
              <a:rPr lang="en-US" sz="2400" dirty="0"/>
              <a:t>Model Training</a:t>
            </a:r>
          </a:p>
          <a:p>
            <a:pPr marL="342900" indent="-228600">
              <a:lnSpc>
                <a:spcPct val="120000"/>
              </a:lnSpc>
              <a:spcAft>
                <a:spcPts val="600"/>
              </a:spcAft>
              <a:buAutoNum type="arabicPeriod"/>
            </a:pPr>
            <a:r>
              <a:rPr lang="en-US" sz="2400" dirty="0"/>
              <a:t>Testing and Validation</a:t>
            </a:r>
          </a:p>
          <a:p>
            <a:pPr marL="342900" indent="-228600">
              <a:lnSpc>
                <a:spcPct val="120000"/>
              </a:lnSpc>
              <a:spcAft>
                <a:spcPts val="600"/>
              </a:spcAft>
              <a:buAutoNum type="arabicPeriod"/>
            </a:pPr>
            <a:r>
              <a:rPr lang="en-US" sz="2400" dirty="0"/>
              <a:t>Results and Analysis</a:t>
            </a:r>
          </a:p>
        </p:txBody>
      </p:sp>
      <p:pic>
        <p:nvPicPr>
          <p:cNvPr id="5" name="Picture 4" descr="Close-up of water drops on a leaf in black and white">
            <a:extLst>
              <a:ext uri="{FF2B5EF4-FFF2-40B4-BE49-F238E27FC236}">
                <a16:creationId xmlns:a16="http://schemas.microsoft.com/office/drawing/2014/main" id="{2C1C5A8B-7E22-FB07-EEF0-E6DAB078A0C8}"/>
              </a:ext>
            </a:extLst>
          </p:cNvPr>
          <p:cNvPicPr>
            <a:picLocks noChangeAspect="1"/>
          </p:cNvPicPr>
          <p:nvPr/>
        </p:nvPicPr>
        <p:blipFill rotWithShape="1">
          <a:blip r:embed="rId2"/>
          <a:srcRect l="15673" r="25216"/>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5" name="Slide Number Placeholder 12">
            <a:extLst>
              <a:ext uri="{FF2B5EF4-FFF2-40B4-BE49-F238E27FC236}">
                <a16:creationId xmlns:a16="http://schemas.microsoft.com/office/drawing/2014/main" id="{DC984D2F-808F-7022-DEEF-CB036F99F344}"/>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9E5C842C-DC10-4733-B3D1-CC1659509371}"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896191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8" y="5331673"/>
            <a:ext cx="6816312" cy="1337079"/>
          </a:xfrm>
        </p:spPr>
        <p:txBody>
          <a:bodyPr anchor="ctr">
            <a:normAutofit/>
          </a:bodyPr>
          <a:lstStyle/>
          <a:p>
            <a:r>
              <a:rPr lang="en-US" sz="4000"/>
              <a:t>5.1 Post-Processing</a:t>
            </a:r>
          </a:p>
        </p:txBody>
      </p:sp>
      <p:pic>
        <p:nvPicPr>
          <p:cNvPr id="5" name="Picture 4" descr="Farverige konvolutter">
            <a:extLst>
              <a:ext uri="{FF2B5EF4-FFF2-40B4-BE49-F238E27FC236}">
                <a16:creationId xmlns:a16="http://schemas.microsoft.com/office/drawing/2014/main" id="{53B084C6-37FF-332A-A787-6F079DC5783E}"/>
              </a:ext>
            </a:extLst>
          </p:cNvPr>
          <p:cNvPicPr>
            <a:picLocks noChangeAspect="1"/>
          </p:cNvPicPr>
          <p:nvPr/>
        </p:nvPicPr>
        <p:blipFill rotWithShape="1">
          <a:blip r:embed="rId2"/>
          <a:srcRect t="19156" r="-2" b="17639"/>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a:noFill/>
        </p:spPr>
      </p:pic>
      <p:sp>
        <p:nvSpPr>
          <p:cNvPr id="11" name="Date Placeholder 10">
            <a:extLst>
              <a:ext uri="{FF2B5EF4-FFF2-40B4-BE49-F238E27FC236}">
                <a16:creationId xmlns:a16="http://schemas.microsoft.com/office/drawing/2014/main" id="{E49A2082-1E18-8378-6DA2-97638555E2D6}"/>
              </a:ext>
            </a:extLst>
          </p:cNvPr>
          <p:cNvSpPr>
            <a:spLocks noGrp="1"/>
          </p:cNvSpPr>
          <p:nvPr>
            <p:ph type="dt" sz="half" idx="10"/>
          </p:nvPr>
        </p:nvSpPr>
        <p:spPr>
          <a:xfrm>
            <a:off x="340137" y="63202"/>
            <a:ext cx="2743200" cy="318221"/>
          </a:xfrm>
        </p:spPr>
        <p:txBody>
          <a:bodyPr/>
          <a:lstStyle/>
          <a:p>
            <a:pPr>
              <a:spcAft>
                <a:spcPts val="600"/>
              </a:spcAft>
            </a:pPr>
            <a:fld id="{B231DE39-EE29-4C5D-9E17-C0CAEFA48B85}" type="datetime1">
              <a:rPr lang="en-US" smtClean="0">
                <a:solidFill>
                  <a:srgbClr val="FFFFFF"/>
                </a:solidFill>
                <a:effectLst>
                  <a:outerShdw blurRad="38100" dist="38100" dir="2700000" algn="tl">
                    <a:srgbClr val="000000">
                      <a:alpha val="43137"/>
                    </a:srgbClr>
                  </a:outerShdw>
                </a:effectLst>
              </a:rPr>
              <a:pPr>
                <a:spcAft>
                  <a:spcPts val="600"/>
                </a:spcAft>
              </a:pPr>
              <a:t>12/3/2023</a:t>
            </a:fld>
            <a:endParaRPr lang="en-US" dirty="0">
              <a:solidFill>
                <a:srgbClr val="FFFFFF"/>
              </a:solidFill>
              <a:effectLst>
                <a:outerShdw blurRad="38100" dist="38100" dir="2700000" algn="tl">
                  <a:srgbClr val="000000">
                    <a:alpha val="43137"/>
                  </a:srgbClr>
                </a:outerShdw>
              </a:effectLst>
            </a:endParaRPr>
          </a:p>
        </p:txBody>
      </p:sp>
      <p:sp>
        <p:nvSpPr>
          <p:cNvPr id="15" name="Slide Number Placeholder 12">
            <a:extLst>
              <a:ext uri="{FF2B5EF4-FFF2-40B4-BE49-F238E27FC236}">
                <a16:creationId xmlns:a16="http://schemas.microsoft.com/office/drawing/2014/main" id="{DC984D2F-808F-7022-DEEF-CB036F99F34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20</a:t>
            </a:fld>
            <a:endParaRPr lang="en-US"/>
          </a:p>
        </p:txBody>
      </p:sp>
    </p:spTree>
    <p:extLst>
      <p:ext uri="{BB962C8B-B14F-4D97-AF65-F5344CB8AC3E}">
        <p14:creationId xmlns:p14="http://schemas.microsoft.com/office/powerpoint/2010/main" val="1685349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numbers in white and orange">
            <a:extLst>
              <a:ext uri="{FF2B5EF4-FFF2-40B4-BE49-F238E27FC236}">
                <a16:creationId xmlns:a16="http://schemas.microsoft.com/office/drawing/2014/main" id="{35FFFF6B-0941-7C10-4411-298630970B9E}"/>
              </a:ext>
            </a:extLst>
          </p:cNvPr>
          <p:cNvPicPr>
            <a:picLocks noChangeAspect="1"/>
          </p:cNvPicPr>
          <p:nvPr/>
        </p:nvPicPr>
        <p:blipFill rotWithShape="1">
          <a:blip r:embed="rId2"/>
          <a:srcRect l="18062" r="16033" b="-2"/>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a:noFill/>
        </p:spPr>
      </p:pic>
      <p:sp>
        <p:nvSpPr>
          <p:cNvPr id="2" name="Title"/>
          <p:cNvSpPr>
            <a:spLocks noGrp="1"/>
          </p:cNvSpPr>
          <p:nvPr>
            <p:ph type="ctrTitle"/>
          </p:nvPr>
        </p:nvSpPr>
        <p:spPr>
          <a:xfrm>
            <a:off x="312252" y="752136"/>
            <a:ext cx="3944703" cy="3553163"/>
          </a:xfrm>
        </p:spPr>
        <p:txBody>
          <a:bodyPr anchor="t">
            <a:normAutofit/>
          </a:bodyPr>
          <a:lstStyle/>
          <a:p>
            <a:r>
              <a:rPr lang="en-US" sz="4800"/>
              <a:t>5.2 Rule Definition</a:t>
            </a:r>
          </a:p>
        </p:txBody>
      </p:sp>
      <p:sp>
        <p:nvSpPr>
          <p:cNvPr id="11" name="Date Placeholder 11">
            <a:extLst>
              <a:ext uri="{FF2B5EF4-FFF2-40B4-BE49-F238E27FC236}">
                <a16:creationId xmlns:a16="http://schemas.microsoft.com/office/drawing/2014/main" id="{FBB1A884-4584-AB3B-0611-1258455B29F9}"/>
              </a:ext>
            </a:extLst>
          </p:cNvPr>
          <p:cNvSpPr>
            <a:spLocks noGrp="1"/>
          </p:cNvSpPr>
          <p:nvPr>
            <p:ph type="dt" sz="half" idx="10"/>
          </p:nvPr>
        </p:nvSpPr>
        <p:spPr>
          <a:xfrm>
            <a:off x="340137" y="63202"/>
            <a:ext cx="2743200" cy="318221"/>
          </a:xfrm>
        </p:spPr>
        <p:txBody>
          <a:bodyPr/>
          <a:lstStyle/>
          <a:p>
            <a:pPr>
              <a:spcAft>
                <a:spcPts val="600"/>
              </a:spcAft>
            </a:pPr>
            <a:fld id="{5AAA1171-3E03-403E-9B35-042C2CC987D5}" type="datetime1">
              <a:rPr lang="en-US" smtClean="0"/>
              <a:pPr>
                <a:spcAft>
                  <a:spcPts val="600"/>
                </a:spcAft>
              </a:pPr>
              <a:t>12/3/2023</a:t>
            </a:fld>
            <a:endParaRPr lang="en-US"/>
          </a:p>
        </p:txBody>
      </p:sp>
      <p:sp>
        <p:nvSpPr>
          <p:cNvPr id="15" name="Slide Number Placeholder 13">
            <a:extLst>
              <a:ext uri="{FF2B5EF4-FFF2-40B4-BE49-F238E27FC236}">
                <a16:creationId xmlns:a16="http://schemas.microsoft.com/office/drawing/2014/main" id="{AC877C37-C51C-7127-73D3-E29BBF8EEA6B}"/>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21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6980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10374" y="1707573"/>
            <a:ext cx="6044453" cy="4575464"/>
          </a:xfrm>
        </p:spPr>
        <p:txBody>
          <a:bodyPr anchor="b">
            <a:normAutofit/>
          </a:bodyPr>
          <a:lstStyle/>
          <a:p>
            <a:r>
              <a:rPr lang="en-US" sz="5600"/>
              <a:t>6. Implementation</a:t>
            </a:r>
          </a:p>
        </p:txBody>
      </p:sp>
      <p:sp>
        <p:nvSpPr>
          <p:cNvPr id="8"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9358745" y="708072"/>
            <a:ext cx="2305445" cy="4420708"/>
          </a:xfrm>
        </p:spPr>
        <p:txBody>
          <a:bodyPr anchor="t"/>
          <a:lstStyle/>
          <a:p>
            <a:pPr algn="r"/>
            <a:endParaRPr lang="en-US" dirty="0">
              <a:solidFill>
                <a:schemeClr val="bg1"/>
              </a:solidFill>
            </a:endParaRPr>
          </a:p>
        </p:txBody>
      </p:sp>
      <p:sp>
        <p:nvSpPr>
          <p:cNvPr id="10" name="Date Placeholder 12">
            <a:extLst>
              <a:ext uri="{FF2B5EF4-FFF2-40B4-BE49-F238E27FC236}">
                <a16:creationId xmlns:a16="http://schemas.microsoft.com/office/drawing/2014/main" id="{50015689-C7D0-9A00-0A1B-E6480C8C3AB3}"/>
              </a:ext>
            </a:extLst>
          </p:cNvPr>
          <p:cNvSpPr>
            <a:spLocks noGrp="1"/>
          </p:cNvSpPr>
          <p:nvPr>
            <p:ph type="dt" sz="half" idx="10"/>
          </p:nvPr>
        </p:nvSpPr>
        <p:spPr>
          <a:xfrm>
            <a:off x="340137" y="63202"/>
            <a:ext cx="2743200" cy="318221"/>
          </a:xfrm>
        </p:spPr>
        <p:txBody>
          <a:bodyPr/>
          <a:lstStyle/>
          <a:p>
            <a:pPr>
              <a:spcAft>
                <a:spcPts val="600"/>
              </a:spcAft>
            </a:pPr>
            <a:fld id="{43A39A45-4231-4488-B984-D8FB0B2D1F52}" type="datetime1">
              <a:rPr lang="en-US" smtClean="0"/>
              <a:pPr>
                <a:spcAft>
                  <a:spcPts val="600"/>
                </a:spcAft>
              </a:pPr>
              <a:t>12/3/2023</a:t>
            </a:fld>
            <a:endParaRPr lang="en-US"/>
          </a:p>
        </p:txBody>
      </p:sp>
      <p:sp>
        <p:nvSpPr>
          <p:cNvPr id="12" name="Footer Placeholder 13">
            <a:extLst>
              <a:ext uri="{FF2B5EF4-FFF2-40B4-BE49-F238E27FC236}">
                <a16:creationId xmlns:a16="http://schemas.microsoft.com/office/drawing/2014/main" id="{6B3CB939-E44E-A163-C675-C90563BD2EA2}"/>
              </a:ext>
            </a:extLst>
          </p:cNvPr>
          <p:cNvSpPr>
            <a:spLocks noGrp="1"/>
          </p:cNvSpPr>
          <p:nvPr>
            <p:ph type="ftr" sz="quarter" idx="11"/>
          </p:nvPr>
        </p:nvSpPr>
        <p:spPr>
          <a:xfrm>
            <a:off x="7344016" y="6424761"/>
            <a:ext cx="4059936" cy="365125"/>
          </a:xfrm>
        </p:spPr>
        <p:txBody>
          <a:bodyPr/>
          <a:lstStyle/>
          <a:p>
            <a:pPr>
              <a:spcAft>
                <a:spcPts val="600"/>
              </a:spcAft>
            </a:pPr>
            <a:r>
              <a:rPr lang="en-US">
                <a:solidFill>
                  <a:schemeClr val="bg1"/>
                </a:solidFill>
              </a:rPr>
              <a:t>Sample Footer Text</a:t>
            </a:r>
          </a:p>
        </p:txBody>
      </p:sp>
      <p:sp>
        <p:nvSpPr>
          <p:cNvPr id="14" name="Slide Number Placeholder 14">
            <a:extLst>
              <a:ext uri="{FF2B5EF4-FFF2-40B4-BE49-F238E27FC236}">
                <a16:creationId xmlns:a16="http://schemas.microsoft.com/office/drawing/2014/main" id="{32B13ED8-1BEB-5A4E-D767-93D29751BAB1}"/>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chemeClr val="bg1"/>
                </a:solidFill>
              </a:rPr>
              <a:pPr>
                <a:spcAft>
                  <a:spcPts val="600"/>
                </a:spcAft>
              </a:pPr>
              <a:t>22</a:t>
            </a:fld>
            <a:endParaRPr lang="en-US">
              <a:solidFill>
                <a:schemeClr val="bg1"/>
              </a:solidFill>
            </a:endParaRPr>
          </a:p>
        </p:txBody>
      </p:sp>
    </p:spTree>
    <p:extLst>
      <p:ext uri="{BB962C8B-B14F-4D97-AF65-F5344CB8AC3E}">
        <p14:creationId xmlns:p14="http://schemas.microsoft.com/office/powerpoint/2010/main" val="209004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8" y="5331673"/>
            <a:ext cx="6816312" cy="1337079"/>
          </a:xfrm>
        </p:spPr>
        <p:txBody>
          <a:bodyPr anchor="ctr">
            <a:normAutofit/>
          </a:bodyPr>
          <a:lstStyle/>
          <a:p>
            <a:r>
              <a:rPr lang="en-US" sz="4000"/>
              <a:t>6.1 Technology Stack</a:t>
            </a:r>
          </a:p>
        </p:txBody>
      </p:sp>
      <p:pic>
        <p:nvPicPr>
          <p:cNvPr id="5" name="Picture 4" descr="3D numbers in white and orange">
            <a:extLst>
              <a:ext uri="{FF2B5EF4-FFF2-40B4-BE49-F238E27FC236}">
                <a16:creationId xmlns:a16="http://schemas.microsoft.com/office/drawing/2014/main" id="{8A372102-1D33-CB5A-EBAB-33559406A466}"/>
              </a:ext>
            </a:extLst>
          </p:cNvPr>
          <p:cNvPicPr>
            <a:picLocks noChangeAspect="1"/>
          </p:cNvPicPr>
          <p:nvPr/>
        </p:nvPicPr>
        <p:blipFill rotWithShape="1">
          <a:blip r:embed="rId2"/>
          <a:srcRect t="4195" r="-2" b="20804"/>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a:noFill/>
        </p:spPr>
      </p:pic>
      <p:sp>
        <p:nvSpPr>
          <p:cNvPr id="11" name="Date Placeholder 10">
            <a:extLst>
              <a:ext uri="{FF2B5EF4-FFF2-40B4-BE49-F238E27FC236}">
                <a16:creationId xmlns:a16="http://schemas.microsoft.com/office/drawing/2014/main" id="{E49A2082-1E18-8378-6DA2-97638555E2D6}"/>
              </a:ext>
            </a:extLst>
          </p:cNvPr>
          <p:cNvSpPr>
            <a:spLocks noGrp="1"/>
          </p:cNvSpPr>
          <p:nvPr>
            <p:ph type="dt" sz="half" idx="10"/>
          </p:nvPr>
        </p:nvSpPr>
        <p:spPr>
          <a:xfrm>
            <a:off x="340137" y="63202"/>
            <a:ext cx="2743200" cy="318221"/>
          </a:xfrm>
        </p:spPr>
        <p:txBody>
          <a:bodyPr/>
          <a:lstStyle/>
          <a:p>
            <a:pPr>
              <a:spcAft>
                <a:spcPts val="600"/>
              </a:spcAft>
            </a:pPr>
            <a:fld id="{B231DE39-EE29-4C5D-9E17-C0CAEFA48B85}" type="datetime1">
              <a:rPr lang="en-US" smtClean="0">
                <a:solidFill>
                  <a:srgbClr val="FFFFFF"/>
                </a:solidFill>
                <a:effectLst>
                  <a:outerShdw blurRad="38100" dist="38100" dir="2700000" algn="tl">
                    <a:srgbClr val="000000">
                      <a:alpha val="43137"/>
                    </a:srgbClr>
                  </a:outerShdw>
                </a:effectLst>
              </a:rPr>
              <a:pPr>
                <a:spcAft>
                  <a:spcPts val="600"/>
                </a:spcAft>
              </a:pPr>
              <a:t>12/3/2023</a:t>
            </a:fld>
            <a:endParaRPr lang="en-US" dirty="0">
              <a:solidFill>
                <a:srgbClr val="FFFFFF"/>
              </a:solidFill>
              <a:effectLst>
                <a:outerShdw blurRad="38100" dist="38100" dir="2700000" algn="tl">
                  <a:srgbClr val="000000">
                    <a:alpha val="43137"/>
                  </a:srgbClr>
                </a:outerShdw>
              </a:effectLst>
            </a:endParaRPr>
          </a:p>
        </p:txBody>
      </p:sp>
      <p:sp>
        <p:nvSpPr>
          <p:cNvPr id="15" name="Slide Number Placeholder 12">
            <a:extLst>
              <a:ext uri="{FF2B5EF4-FFF2-40B4-BE49-F238E27FC236}">
                <a16:creationId xmlns:a16="http://schemas.microsoft.com/office/drawing/2014/main" id="{DC984D2F-808F-7022-DEEF-CB036F99F34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23</a:t>
            </a:fld>
            <a:endParaRPr lang="en-US"/>
          </a:p>
        </p:txBody>
      </p:sp>
    </p:spTree>
    <p:extLst>
      <p:ext uri="{BB962C8B-B14F-4D97-AF65-F5344CB8AC3E}">
        <p14:creationId xmlns:p14="http://schemas.microsoft.com/office/powerpoint/2010/main" val="130408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8" y="5331673"/>
            <a:ext cx="6816312" cy="1337079"/>
          </a:xfrm>
        </p:spPr>
        <p:txBody>
          <a:bodyPr anchor="ctr">
            <a:normAutofit/>
          </a:bodyPr>
          <a:lstStyle/>
          <a:p>
            <a:r>
              <a:rPr lang="en-US" sz="4000"/>
              <a:t>6.2 System Architecture</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8115298" y="5482186"/>
            <a:ext cx="3548892" cy="1064301"/>
          </a:xfrm>
        </p:spPr>
        <p:txBody>
          <a:bodyPr anchor="ctr">
            <a:normAutofit/>
          </a:bodyPr>
          <a:lstStyle/>
          <a:p>
            <a:endParaRPr lang="en-US" sz="1800" dirty="0"/>
          </a:p>
        </p:txBody>
      </p:sp>
      <p:pic>
        <p:nvPicPr>
          <p:cNvPr id="5" name="Picture 4" descr="Box design on a wall">
            <a:extLst>
              <a:ext uri="{FF2B5EF4-FFF2-40B4-BE49-F238E27FC236}">
                <a16:creationId xmlns:a16="http://schemas.microsoft.com/office/drawing/2014/main" id="{FDB855B3-939C-2E94-8F3D-20C38669C100}"/>
              </a:ext>
            </a:extLst>
          </p:cNvPr>
          <p:cNvPicPr>
            <a:picLocks noChangeAspect="1"/>
          </p:cNvPicPr>
          <p:nvPr/>
        </p:nvPicPr>
        <p:blipFill rotWithShape="1">
          <a:blip r:embed="rId2"/>
          <a:srcRect r="-2" b="37841"/>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a:noFill/>
        </p:spPr>
      </p:pic>
      <p:sp>
        <p:nvSpPr>
          <p:cNvPr id="11" name="Date Placeholder 10">
            <a:extLst>
              <a:ext uri="{FF2B5EF4-FFF2-40B4-BE49-F238E27FC236}">
                <a16:creationId xmlns:a16="http://schemas.microsoft.com/office/drawing/2014/main" id="{E49A2082-1E18-8378-6DA2-97638555E2D6}"/>
              </a:ext>
            </a:extLst>
          </p:cNvPr>
          <p:cNvSpPr>
            <a:spLocks noGrp="1"/>
          </p:cNvSpPr>
          <p:nvPr>
            <p:ph type="dt" sz="half" idx="10"/>
          </p:nvPr>
        </p:nvSpPr>
        <p:spPr>
          <a:xfrm>
            <a:off x="340137" y="63202"/>
            <a:ext cx="2743200" cy="318221"/>
          </a:xfrm>
        </p:spPr>
        <p:txBody>
          <a:bodyPr/>
          <a:lstStyle/>
          <a:p>
            <a:pPr>
              <a:spcAft>
                <a:spcPts val="600"/>
              </a:spcAft>
            </a:pPr>
            <a:fld id="{B231DE39-EE29-4C5D-9E17-C0CAEFA48B85}" type="datetime1">
              <a:rPr lang="en-US" smtClean="0">
                <a:solidFill>
                  <a:srgbClr val="FFFFFF"/>
                </a:solidFill>
                <a:effectLst>
                  <a:outerShdw blurRad="38100" dist="38100" dir="2700000" algn="tl">
                    <a:srgbClr val="000000">
                      <a:alpha val="43137"/>
                    </a:srgbClr>
                  </a:outerShdw>
                </a:effectLst>
              </a:rPr>
              <a:pPr>
                <a:spcAft>
                  <a:spcPts val="600"/>
                </a:spcAft>
              </a:pPr>
              <a:t>12/3/2023</a:t>
            </a:fld>
            <a:endParaRPr lang="en-US" dirty="0">
              <a:solidFill>
                <a:srgbClr val="FFFFFF"/>
              </a:solidFill>
              <a:effectLst>
                <a:outerShdw blurRad="38100" dist="38100" dir="2700000" algn="tl">
                  <a:srgbClr val="000000">
                    <a:alpha val="43137"/>
                  </a:srgbClr>
                </a:outerShdw>
              </a:effectLst>
            </a:endParaRPr>
          </a:p>
        </p:txBody>
      </p:sp>
      <p:sp>
        <p:nvSpPr>
          <p:cNvPr id="13" name="Footer Placeholder 11">
            <a:extLst>
              <a:ext uri="{FF2B5EF4-FFF2-40B4-BE49-F238E27FC236}">
                <a16:creationId xmlns:a16="http://schemas.microsoft.com/office/drawing/2014/main" id="{350141BE-2F98-02BE-E0C4-C77362BE4DAF}"/>
              </a:ext>
            </a:extLst>
          </p:cNvPr>
          <p:cNvSpPr>
            <a:spLocks noGrp="1"/>
          </p:cNvSpPr>
          <p:nvPr>
            <p:ph type="ftr" sz="quarter" idx="11"/>
          </p:nvPr>
        </p:nvSpPr>
        <p:spPr>
          <a:xfrm>
            <a:off x="7344016" y="6424761"/>
            <a:ext cx="4059936" cy="365125"/>
          </a:xfrm>
        </p:spPr>
        <p:txBody>
          <a:bodyPr/>
          <a:lstStyle/>
          <a:p>
            <a:pPr>
              <a:spcAft>
                <a:spcPts val="600"/>
              </a:spcAft>
            </a:pPr>
            <a:r>
              <a:rPr lang="en-US"/>
              <a:t>Sample Footer Text</a:t>
            </a:r>
          </a:p>
        </p:txBody>
      </p:sp>
      <p:sp>
        <p:nvSpPr>
          <p:cNvPr id="15" name="Slide Number Placeholder 12">
            <a:extLst>
              <a:ext uri="{FF2B5EF4-FFF2-40B4-BE49-F238E27FC236}">
                <a16:creationId xmlns:a16="http://schemas.microsoft.com/office/drawing/2014/main" id="{DC984D2F-808F-7022-DEEF-CB036F99F34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24</a:t>
            </a:fld>
            <a:endParaRPr lang="en-US"/>
          </a:p>
        </p:txBody>
      </p:sp>
    </p:spTree>
    <p:extLst>
      <p:ext uri="{BB962C8B-B14F-4D97-AF65-F5344CB8AC3E}">
        <p14:creationId xmlns:p14="http://schemas.microsoft.com/office/powerpoint/2010/main" val="189863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8" y="5331673"/>
            <a:ext cx="6816312" cy="1337079"/>
          </a:xfrm>
        </p:spPr>
        <p:txBody>
          <a:bodyPr anchor="ctr">
            <a:normAutofit/>
          </a:bodyPr>
          <a:lstStyle/>
          <a:p>
            <a:r>
              <a:rPr lang="en-US" sz="4000"/>
              <a:t>7. Testing and Validation</a:t>
            </a:r>
          </a:p>
        </p:txBody>
      </p:sp>
      <p:pic>
        <p:nvPicPr>
          <p:cNvPr id="5" name="Picture 4" descr="Bubble sheet test paper and pencil">
            <a:extLst>
              <a:ext uri="{FF2B5EF4-FFF2-40B4-BE49-F238E27FC236}">
                <a16:creationId xmlns:a16="http://schemas.microsoft.com/office/drawing/2014/main" id="{D3709A13-3D77-C9E7-D03C-6BEBE3A78BF2}"/>
              </a:ext>
            </a:extLst>
          </p:cNvPr>
          <p:cNvPicPr>
            <a:picLocks noChangeAspect="1"/>
          </p:cNvPicPr>
          <p:nvPr/>
        </p:nvPicPr>
        <p:blipFill rotWithShape="1">
          <a:blip r:embed="rId2"/>
          <a:srcRect t="15887" r="-2" b="19101"/>
          <a:stretch/>
        </p:blipFill>
        <p:spPr>
          <a:xfrm>
            <a:off x="20" y="10"/>
            <a:ext cx="12191979" cy="5143490"/>
          </a:xfrm>
          <a:custGeom>
            <a:avLst/>
            <a:gdLst/>
            <a:ahLst/>
            <a:cxnLst/>
            <a:rect l="l" t="t" r="r" b="b"/>
            <a:pathLst>
              <a:path w="12191999" h="5143500">
                <a:moveTo>
                  <a:pt x="0" y="0"/>
                </a:moveTo>
                <a:lnTo>
                  <a:pt x="12191999" y="0"/>
                </a:lnTo>
                <a:lnTo>
                  <a:pt x="12191999" y="4503161"/>
                </a:lnTo>
                <a:lnTo>
                  <a:pt x="12178990" y="4632203"/>
                </a:lnTo>
                <a:cubicBezTo>
                  <a:pt x="12119280" y="4924000"/>
                  <a:pt x="11861099" y="5143500"/>
                  <a:pt x="11551650" y="5143500"/>
                </a:cubicBezTo>
                <a:lnTo>
                  <a:pt x="640350" y="5143500"/>
                </a:lnTo>
                <a:cubicBezTo>
                  <a:pt x="286694" y="5143500"/>
                  <a:pt x="0" y="4856806"/>
                  <a:pt x="0" y="4503150"/>
                </a:cubicBezTo>
                <a:close/>
              </a:path>
            </a:pathLst>
          </a:custGeom>
          <a:noFill/>
        </p:spPr>
      </p:pic>
      <p:sp>
        <p:nvSpPr>
          <p:cNvPr id="11" name="Date Placeholder 10">
            <a:extLst>
              <a:ext uri="{FF2B5EF4-FFF2-40B4-BE49-F238E27FC236}">
                <a16:creationId xmlns:a16="http://schemas.microsoft.com/office/drawing/2014/main" id="{E49A2082-1E18-8378-6DA2-97638555E2D6}"/>
              </a:ext>
            </a:extLst>
          </p:cNvPr>
          <p:cNvSpPr>
            <a:spLocks noGrp="1"/>
          </p:cNvSpPr>
          <p:nvPr>
            <p:ph type="dt" sz="half" idx="10"/>
          </p:nvPr>
        </p:nvSpPr>
        <p:spPr>
          <a:xfrm>
            <a:off x="340137" y="63202"/>
            <a:ext cx="2743200" cy="318221"/>
          </a:xfrm>
        </p:spPr>
        <p:txBody>
          <a:bodyPr/>
          <a:lstStyle/>
          <a:p>
            <a:pPr>
              <a:spcAft>
                <a:spcPts val="600"/>
              </a:spcAft>
            </a:pPr>
            <a:fld id="{B231DE39-EE29-4C5D-9E17-C0CAEFA48B85}" type="datetime1">
              <a:rPr lang="en-US" smtClean="0">
                <a:solidFill>
                  <a:srgbClr val="FFFFFF"/>
                </a:solidFill>
                <a:effectLst>
                  <a:outerShdw blurRad="38100" dist="38100" dir="2700000" algn="tl">
                    <a:srgbClr val="000000">
                      <a:alpha val="43137"/>
                    </a:srgbClr>
                  </a:outerShdw>
                </a:effectLst>
              </a:rPr>
              <a:pPr>
                <a:spcAft>
                  <a:spcPts val="600"/>
                </a:spcAft>
              </a:pPr>
              <a:t>12/3/2023</a:t>
            </a:fld>
            <a:endParaRPr lang="en-US" dirty="0">
              <a:solidFill>
                <a:srgbClr val="FFFFFF"/>
              </a:solidFill>
              <a:effectLst>
                <a:outerShdw blurRad="38100" dist="38100" dir="2700000" algn="tl">
                  <a:srgbClr val="000000">
                    <a:alpha val="43137"/>
                  </a:srgbClr>
                </a:outerShdw>
              </a:effectLst>
            </a:endParaRPr>
          </a:p>
        </p:txBody>
      </p:sp>
      <p:sp>
        <p:nvSpPr>
          <p:cNvPr id="15" name="Slide Number Placeholder 12">
            <a:extLst>
              <a:ext uri="{FF2B5EF4-FFF2-40B4-BE49-F238E27FC236}">
                <a16:creationId xmlns:a16="http://schemas.microsoft.com/office/drawing/2014/main" id="{DC984D2F-808F-7022-DEEF-CB036F99F34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25</a:t>
            </a:fld>
            <a:endParaRPr lang="en-US"/>
          </a:p>
        </p:txBody>
      </p:sp>
    </p:spTree>
    <p:extLst>
      <p:ext uri="{BB962C8B-B14F-4D97-AF65-F5344CB8AC3E}">
        <p14:creationId xmlns:p14="http://schemas.microsoft.com/office/powerpoint/2010/main" val="2797995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9" y="745440"/>
            <a:ext cx="4797011" cy="3559859"/>
          </a:xfrm>
        </p:spPr>
        <p:txBody>
          <a:bodyPr anchor="t">
            <a:normAutofit/>
          </a:bodyPr>
          <a:lstStyle/>
          <a:p>
            <a:r>
              <a:rPr lang="en-US" sz="4800"/>
              <a:t>7.1 Unit Testing</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08388" y="4513197"/>
            <a:ext cx="4008779" cy="1506603"/>
          </a:xfrm>
        </p:spPr>
        <p:txBody>
          <a:bodyPr anchor="b"/>
          <a:lstStyle/>
          <a:p>
            <a:endParaRPr lang="en-US" dirty="0"/>
          </a:p>
        </p:txBody>
      </p:sp>
      <p:sp>
        <p:nvSpPr>
          <p:cNvPr id="11" name="Date Placeholder 9">
            <a:extLst>
              <a:ext uri="{FF2B5EF4-FFF2-40B4-BE49-F238E27FC236}">
                <a16:creationId xmlns:a16="http://schemas.microsoft.com/office/drawing/2014/main" id="{1BD126EE-5776-C50E-081D-2121B994BA17}"/>
              </a:ext>
            </a:extLst>
          </p:cNvPr>
          <p:cNvSpPr>
            <a:spLocks noGrp="1"/>
          </p:cNvSpPr>
          <p:nvPr>
            <p:ph type="dt" sz="half" idx="10"/>
          </p:nvPr>
        </p:nvSpPr>
        <p:spPr>
          <a:xfrm>
            <a:off x="340137" y="63202"/>
            <a:ext cx="2743200" cy="318221"/>
          </a:xfrm>
        </p:spPr>
        <p:txBody>
          <a:bodyPr/>
          <a:lstStyle/>
          <a:p>
            <a:pPr>
              <a:spcAft>
                <a:spcPts val="600"/>
              </a:spcAft>
            </a:pPr>
            <a:fld id="{E070A198-C197-4DFB-81C2-19B4FCCBE992}" type="datetime1">
              <a:rPr lang="en-US" smtClean="0"/>
              <a:pPr>
                <a:spcAft>
                  <a:spcPts val="600"/>
                </a:spcAft>
              </a:pPr>
              <a:t>12/3/2023</a:t>
            </a:fld>
            <a:endParaRPr lang="en-US"/>
          </a:p>
        </p:txBody>
      </p:sp>
      <p:pic>
        <p:nvPicPr>
          <p:cNvPr id="5" name="Picture 4">
            <a:extLst>
              <a:ext uri="{FF2B5EF4-FFF2-40B4-BE49-F238E27FC236}">
                <a16:creationId xmlns:a16="http://schemas.microsoft.com/office/drawing/2014/main" id="{3284489F-3C5F-7310-6863-75B769713C89}"/>
              </a:ext>
            </a:extLst>
          </p:cNvPr>
          <p:cNvPicPr>
            <a:picLocks noChangeAspect="1"/>
          </p:cNvPicPr>
          <p:nvPr/>
        </p:nvPicPr>
        <p:blipFill rotWithShape="1">
          <a:blip r:embed="rId2"/>
          <a:srcRect l="12265" r="29099" b="-9"/>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5" name="Slide Number Placeholder 11">
            <a:extLst>
              <a:ext uri="{FF2B5EF4-FFF2-40B4-BE49-F238E27FC236}">
                <a16:creationId xmlns:a16="http://schemas.microsoft.com/office/drawing/2014/main" id="{066C054F-74C5-68FA-A4F0-60BE8162F06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26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900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10374" y="1707573"/>
            <a:ext cx="6044453" cy="4575464"/>
          </a:xfrm>
        </p:spPr>
        <p:txBody>
          <a:bodyPr anchor="b">
            <a:normAutofit/>
          </a:bodyPr>
          <a:lstStyle/>
          <a:p>
            <a:r>
              <a:rPr lang="en-US" sz="7200"/>
              <a:t>7.2 Integration Testing</a:t>
            </a:r>
          </a:p>
        </p:txBody>
      </p:sp>
      <p:sp>
        <p:nvSpPr>
          <p:cNvPr id="8"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9358745" y="708072"/>
            <a:ext cx="2305445" cy="4420708"/>
          </a:xfrm>
        </p:spPr>
        <p:txBody>
          <a:bodyPr anchor="t"/>
          <a:lstStyle/>
          <a:p>
            <a:pPr algn="r"/>
            <a:endParaRPr lang="en-US" dirty="0">
              <a:solidFill>
                <a:schemeClr val="bg1"/>
              </a:solidFill>
            </a:endParaRPr>
          </a:p>
        </p:txBody>
      </p:sp>
      <p:sp>
        <p:nvSpPr>
          <p:cNvPr id="10" name="Date Placeholder 12">
            <a:extLst>
              <a:ext uri="{FF2B5EF4-FFF2-40B4-BE49-F238E27FC236}">
                <a16:creationId xmlns:a16="http://schemas.microsoft.com/office/drawing/2014/main" id="{50015689-C7D0-9A00-0A1B-E6480C8C3AB3}"/>
              </a:ext>
            </a:extLst>
          </p:cNvPr>
          <p:cNvSpPr>
            <a:spLocks noGrp="1"/>
          </p:cNvSpPr>
          <p:nvPr>
            <p:ph type="dt" sz="half" idx="10"/>
          </p:nvPr>
        </p:nvSpPr>
        <p:spPr>
          <a:xfrm>
            <a:off x="340137" y="63202"/>
            <a:ext cx="2743200" cy="318221"/>
          </a:xfrm>
        </p:spPr>
        <p:txBody>
          <a:bodyPr/>
          <a:lstStyle/>
          <a:p>
            <a:pPr>
              <a:spcAft>
                <a:spcPts val="600"/>
              </a:spcAft>
            </a:pPr>
            <a:fld id="{43A39A45-4231-4488-B984-D8FB0B2D1F52}" type="datetime1">
              <a:rPr lang="en-US" smtClean="0"/>
              <a:pPr>
                <a:spcAft>
                  <a:spcPts val="600"/>
                </a:spcAft>
              </a:pPr>
              <a:t>12/3/2023</a:t>
            </a:fld>
            <a:endParaRPr lang="en-US"/>
          </a:p>
        </p:txBody>
      </p:sp>
      <p:sp>
        <p:nvSpPr>
          <p:cNvPr id="12" name="Footer Placeholder 13">
            <a:extLst>
              <a:ext uri="{FF2B5EF4-FFF2-40B4-BE49-F238E27FC236}">
                <a16:creationId xmlns:a16="http://schemas.microsoft.com/office/drawing/2014/main" id="{6B3CB939-E44E-A163-C675-C90563BD2EA2}"/>
              </a:ext>
            </a:extLst>
          </p:cNvPr>
          <p:cNvSpPr>
            <a:spLocks noGrp="1"/>
          </p:cNvSpPr>
          <p:nvPr>
            <p:ph type="ftr" sz="quarter" idx="11"/>
          </p:nvPr>
        </p:nvSpPr>
        <p:spPr>
          <a:xfrm>
            <a:off x="7344016" y="6424761"/>
            <a:ext cx="4059936" cy="365125"/>
          </a:xfrm>
        </p:spPr>
        <p:txBody>
          <a:bodyPr/>
          <a:lstStyle/>
          <a:p>
            <a:pPr>
              <a:spcAft>
                <a:spcPts val="600"/>
              </a:spcAft>
            </a:pPr>
            <a:r>
              <a:rPr lang="en-US">
                <a:solidFill>
                  <a:schemeClr val="bg1"/>
                </a:solidFill>
              </a:rPr>
              <a:t>Sample Footer Text</a:t>
            </a:r>
          </a:p>
        </p:txBody>
      </p:sp>
      <p:sp>
        <p:nvSpPr>
          <p:cNvPr id="14" name="Slide Number Placeholder 14">
            <a:extLst>
              <a:ext uri="{FF2B5EF4-FFF2-40B4-BE49-F238E27FC236}">
                <a16:creationId xmlns:a16="http://schemas.microsoft.com/office/drawing/2014/main" id="{32B13ED8-1BEB-5A4E-D767-93D29751BAB1}"/>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chemeClr val="bg1"/>
                </a:solidFill>
              </a:rPr>
              <a:pPr>
                <a:spcAft>
                  <a:spcPts val="600"/>
                </a:spcAft>
              </a:pPr>
              <a:t>27</a:t>
            </a:fld>
            <a:endParaRPr lang="en-US">
              <a:solidFill>
                <a:schemeClr val="bg1"/>
              </a:solidFill>
            </a:endParaRPr>
          </a:p>
        </p:txBody>
      </p:sp>
    </p:spTree>
    <p:extLst>
      <p:ext uri="{BB962C8B-B14F-4D97-AF65-F5344CB8AC3E}">
        <p14:creationId xmlns:p14="http://schemas.microsoft.com/office/powerpoint/2010/main" val="275142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oy plastic numbers">
            <a:extLst>
              <a:ext uri="{FF2B5EF4-FFF2-40B4-BE49-F238E27FC236}">
                <a16:creationId xmlns:a16="http://schemas.microsoft.com/office/drawing/2014/main" id="{17B0CF3D-1A9C-CD8C-A566-0BC5D8291B7E}"/>
              </a:ext>
            </a:extLst>
          </p:cNvPr>
          <p:cNvPicPr>
            <a:picLocks noChangeAspect="1"/>
          </p:cNvPicPr>
          <p:nvPr/>
        </p:nvPicPr>
        <p:blipFill rotWithShape="1">
          <a:blip r:embed="rId2"/>
          <a:srcRect l="7897" r="14011" b="-4"/>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a:noFill/>
        </p:spPr>
      </p:pic>
      <p:sp>
        <p:nvSpPr>
          <p:cNvPr id="2" name="Title"/>
          <p:cNvSpPr>
            <a:spLocks noGrp="1"/>
          </p:cNvSpPr>
          <p:nvPr>
            <p:ph type="ctrTitle"/>
          </p:nvPr>
        </p:nvSpPr>
        <p:spPr>
          <a:xfrm>
            <a:off x="312252" y="752136"/>
            <a:ext cx="3944703" cy="3553163"/>
          </a:xfrm>
        </p:spPr>
        <p:txBody>
          <a:bodyPr anchor="t">
            <a:normAutofit/>
          </a:bodyPr>
          <a:lstStyle/>
          <a:p>
            <a:r>
              <a:rPr lang="en-US" sz="4800"/>
              <a:t>7.3 Model Validation</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12252" y="4762123"/>
            <a:ext cx="3698627" cy="1257678"/>
          </a:xfrm>
        </p:spPr>
        <p:txBody>
          <a:bodyPr anchor="b"/>
          <a:lstStyle/>
          <a:p>
            <a:endParaRPr lang="en-US" dirty="0"/>
          </a:p>
        </p:txBody>
      </p:sp>
      <p:sp>
        <p:nvSpPr>
          <p:cNvPr id="11" name="Date Placeholder 11">
            <a:extLst>
              <a:ext uri="{FF2B5EF4-FFF2-40B4-BE49-F238E27FC236}">
                <a16:creationId xmlns:a16="http://schemas.microsoft.com/office/drawing/2014/main" id="{FBB1A884-4584-AB3B-0611-1258455B29F9}"/>
              </a:ext>
            </a:extLst>
          </p:cNvPr>
          <p:cNvSpPr>
            <a:spLocks noGrp="1"/>
          </p:cNvSpPr>
          <p:nvPr>
            <p:ph type="dt" sz="half" idx="10"/>
          </p:nvPr>
        </p:nvSpPr>
        <p:spPr>
          <a:xfrm>
            <a:off x="340137" y="63202"/>
            <a:ext cx="2743200" cy="318221"/>
          </a:xfrm>
        </p:spPr>
        <p:txBody>
          <a:bodyPr/>
          <a:lstStyle/>
          <a:p>
            <a:pPr>
              <a:spcAft>
                <a:spcPts val="600"/>
              </a:spcAft>
            </a:pPr>
            <a:fld id="{5AAA1171-3E03-403E-9B35-042C2CC987D5}" type="datetime1">
              <a:rPr lang="en-US" smtClean="0"/>
              <a:pPr>
                <a:spcAft>
                  <a:spcPts val="600"/>
                </a:spcAft>
              </a:pPr>
              <a:t>12/3/2023</a:t>
            </a:fld>
            <a:endParaRPr lang="en-US"/>
          </a:p>
        </p:txBody>
      </p:sp>
      <p:sp>
        <p:nvSpPr>
          <p:cNvPr id="15" name="Slide Number Placeholder 13">
            <a:extLst>
              <a:ext uri="{FF2B5EF4-FFF2-40B4-BE49-F238E27FC236}">
                <a16:creationId xmlns:a16="http://schemas.microsoft.com/office/drawing/2014/main" id="{AC877C37-C51C-7127-73D3-E29BBF8EEA6B}"/>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28</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51965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9" y="745440"/>
            <a:ext cx="4797011" cy="3559859"/>
          </a:xfrm>
        </p:spPr>
        <p:txBody>
          <a:bodyPr anchor="t">
            <a:normAutofit/>
          </a:bodyPr>
          <a:lstStyle/>
          <a:p>
            <a:r>
              <a:rPr lang="en-US" sz="4800"/>
              <a:t>8. Results and Analysis</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08388" y="4513197"/>
            <a:ext cx="4008779" cy="1506603"/>
          </a:xfrm>
        </p:spPr>
        <p:txBody>
          <a:bodyPr anchor="b"/>
          <a:lstStyle/>
          <a:p>
            <a:endParaRPr lang="en-US" dirty="0"/>
          </a:p>
        </p:txBody>
      </p:sp>
      <p:sp>
        <p:nvSpPr>
          <p:cNvPr id="11" name="Date Placeholder 9">
            <a:extLst>
              <a:ext uri="{FF2B5EF4-FFF2-40B4-BE49-F238E27FC236}">
                <a16:creationId xmlns:a16="http://schemas.microsoft.com/office/drawing/2014/main" id="{1BD126EE-5776-C50E-081D-2121B994BA17}"/>
              </a:ext>
            </a:extLst>
          </p:cNvPr>
          <p:cNvSpPr>
            <a:spLocks noGrp="1"/>
          </p:cNvSpPr>
          <p:nvPr>
            <p:ph type="dt" sz="half" idx="10"/>
          </p:nvPr>
        </p:nvSpPr>
        <p:spPr>
          <a:xfrm>
            <a:off x="340137" y="63202"/>
            <a:ext cx="2743200" cy="318221"/>
          </a:xfrm>
        </p:spPr>
        <p:txBody>
          <a:bodyPr/>
          <a:lstStyle/>
          <a:p>
            <a:pPr>
              <a:spcAft>
                <a:spcPts val="600"/>
              </a:spcAft>
            </a:pPr>
            <a:fld id="{E070A198-C197-4DFB-81C2-19B4FCCBE992}" type="datetime1">
              <a:rPr lang="en-US" smtClean="0"/>
              <a:pPr>
                <a:spcAft>
                  <a:spcPts val="600"/>
                </a:spcAft>
              </a:pPr>
              <a:t>12/3/2023</a:t>
            </a:fld>
            <a:endParaRPr lang="en-US"/>
          </a:p>
        </p:txBody>
      </p:sp>
      <p:pic>
        <p:nvPicPr>
          <p:cNvPr id="5" name="Picture 4">
            <a:extLst>
              <a:ext uri="{FF2B5EF4-FFF2-40B4-BE49-F238E27FC236}">
                <a16:creationId xmlns:a16="http://schemas.microsoft.com/office/drawing/2014/main" id="{500E2212-F6D4-D7C2-0FB8-D5B82FB000F2}"/>
              </a:ext>
            </a:extLst>
          </p:cNvPr>
          <p:cNvPicPr>
            <a:picLocks noChangeAspect="1"/>
          </p:cNvPicPr>
          <p:nvPr/>
        </p:nvPicPr>
        <p:blipFill rotWithShape="1">
          <a:blip r:embed="rId2"/>
          <a:srcRect l="40888" r="9" b="9"/>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5" name="Slide Number Placeholder 11">
            <a:extLst>
              <a:ext uri="{FF2B5EF4-FFF2-40B4-BE49-F238E27FC236}">
                <a16:creationId xmlns:a16="http://schemas.microsoft.com/office/drawing/2014/main" id="{066C054F-74C5-68FA-A4F0-60BE8162F06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29</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301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969818" y="264120"/>
            <a:ext cx="9095508" cy="1343007"/>
          </a:xfrm>
        </p:spPr>
        <p:txBody>
          <a:bodyPr anchor="ctr">
            <a:normAutofit/>
          </a:bodyPr>
          <a:lstStyle/>
          <a:p>
            <a:r>
              <a:rPr lang="en-US" dirty="0"/>
              <a:t>1. Introduction</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lstStyle/>
          <a:p>
            <a:pPr>
              <a:spcAft>
                <a:spcPts val="600"/>
              </a:spcAft>
            </a:pPr>
            <a:fld id="{E365935D-349D-422A-AD80-A3F722F14FEF}" type="datetime1">
              <a:rPr lang="en-US" smtClean="0">
                <a:solidFill>
                  <a:schemeClr val="bg1"/>
                </a:solidFill>
              </a:rPr>
              <a:pPr>
                <a:spcAft>
                  <a:spcPts val="600"/>
                </a:spcAft>
              </a:pPr>
              <a:t>12/3/2023</a:t>
            </a:fld>
            <a:endParaRPr lang="en-US">
              <a:solidFill>
                <a:schemeClr val="bg1"/>
              </a:solidFill>
            </a:endParaRPr>
          </a:p>
        </p:txBody>
      </p:sp>
      <p:sp>
        <p:nvSpPr>
          <p:cNvPr id="3" name="Content Placeholder"/>
          <p:cNvSpPr>
            <a:spLocks noGrp="1"/>
          </p:cNvSpPr>
          <p:nvPr>
            <p:ph idx="1"/>
          </p:nvPr>
        </p:nvSpPr>
        <p:spPr>
          <a:xfrm>
            <a:off x="969818" y="2493818"/>
            <a:ext cx="6664037" cy="3685309"/>
          </a:xfrm>
        </p:spPr>
        <p:txBody>
          <a:bodyPr anchor="ctr">
            <a:normAutofit/>
          </a:bodyPr>
          <a:lstStyle/>
          <a:p>
            <a:pPr lvl="0">
              <a:lnSpc>
                <a:spcPct val="110000"/>
              </a:lnSpc>
            </a:pPr>
            <a:r>
              <a:rPr lang="en-US" dirty="0"/>
              <a:t>Fraud detection is a critical aspect of ensuring the integrity and reliability of financial systems, particularly within the healthcare domain</a:t>
            </a:r>
          </a:p>
          <a:p>
            <a:pPr lvl="0">
              <a:lnSpc>
                <a:spcPct val="110000"/>
              </a:lnSpc>
            </a:pPr>
            <a:r>
              <a:rPr lang="en-US" dirty="0"/>
              <a:t>This project focuses on leveraging machine learning techniques to develop an effective fraud detection system tailored for healthcare insurance claims</a:t>
            </a:r>
          </a:p>
          <a:p>
            <a:pPr lvl="0">
              <a:lnSpc>
                <a:spcPct val="110000"/>
              </a:lnSpc>
            </a:pPr>
            <a:r>
              <a:rPr lang="en-US" dirty="0"/>
              <a:t>By automating the detection process, the goal is to enhance the accuracy and efficiency of identifying potentially fraudulent claims, ultimately reducing financial losses and improving the overall integrity of the healthcare insurance system</a:t>
            </a: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pPr>
                <a:spcAft>
                  <a:spcPts val="600"/>
                </a:spcAft>
              </a:pPr>
              <a:t>3</a:t>
            </a:fld>
            <a:endParaRPr lang="en-US"/>
          </a:p>
        </p:txBody>
      </p:sp>
    </p:spTree>
    <p:extLst>
      <p:ext uri="{BB962C8B-B14F-4D97-AF65-F5344CB8AC3E}">
        <p14:creationId xmlns:p14="http://schemas.microsoft.com/office/powerpoint/2010/main" val="1466448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9" y="745440"/>
            <a:ext cx="4797011" cy="3559859"/>
          </a:xfrm>
        </p:spPr>
        <p:txBody>
          <a:bodyPr anchor="t">
            <a:normAutofit/>
          </a:bodyPr>
          <a:lstStyle/>
          <a:p>
            <a:r>
              <a:rPr lang="en-US" sz="4800"/>
              <a:t>8.1 Model Performance</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08388" y="4513197"/>
            <a:ext cx="4008779" cy="1506603"/>
          </a:xfrm>
        </p:spPr>
        <p:txBody>
          <a:bodyPr anchor="b"/>
          <a:lstStyle/>
          <a:p>
            <a:endParaRPr lang="en-US" dirty="0"/>
          </a:p>
        </p:txBody>
      </p:sp>
      <p:sp>
        <p:nvSpPr>
          <p:cNvPr id="11" name="Date Placeholder 9">
            <a:extLst>
              <a:ext uri="{FF2B5EF4-FFF2-40B4-BE49-F238E27FC236}">
                <a16:creationId xmlns:a16="http://schemas.microsoft.com/office/drawing/2014/main" id="{1BD126EE-5776-C50E-081D-2121B994BA17}"/>
              </a:ext>
            </a:extLst>
          </p:cNvPr>
          <p:cNvSpPr>
            <a:spLocks noGrp="1"/>
          </p:cNvSpPr>
          <p:nvPr>
            <p:ph type="dt" sz="half" idx="10"/>
          </p:nvPr>
        </p:nvSpPr>
        <p:spPr>
          <a:xfrm>
            <a:off x="340137" y="63202"/>
            <a:ext cx="2743200" cy="318221"/>
          </a:xfrm>
        </p:spPr>
        <p:txBody>
          <a:bodyPr/>
          <a:lstStyle/>
          <a:p>
            <a:pPr>
              <a:spcAft>
                <a:spcPts val="600"/>
              </a:spcAft>
            </a:pPr>
            <a:fld id="{E070A198-C197-4DFB-81C2-19B4FCCBE992}" type="datetime1">
              <a:rPr lang="en-US" smtClean="0"/>
              <a:pPr>
                <a:spcAft>
                  <a:spcPts val="600"/>
                </a:spcAft>
              </a:pPr>
              <a:t>12/3/2023</a:t>
            </a:fld>
            <a:endParaRPr lang="en-US"/>
          </a:p>
        </p:txBody>
      </p:sp>
      <p:pic>
        <p:nvPicPr>
          <p:cNvPr id="5" name="Picture 4">
            <a:extLst>
              <a:ext uri="{FF2B5EF4-FFF2-40B4-BE49-F238E27FC236}">
                <a16:creationId xmlns:a16="http://schemas.microsoft.com/office/drawing/2014/main" id="{FF42F28A-E52E-0E5F-7EF1-015C0CD4A59A}"/>
              </a:ext>
            </a:extLst>
          </p:cNvPr>
          <p:cNvPicPr>
            <a:picLocks noChangeAspect="1"/>
          </p:cNvPicPr>
          <p:nvPr/>
        </p:nvPicPr>
        <p:blipFill rotWithShape="1">
          <a:blip r:embed="rId2"/>
          <a:srcRect l="20778" r="23715" b="4"/>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5" name="Slide Number Placeholder 11">
            <a:extLst>
              <a:ext uri="{FF2B5EF4-FFF2-40B4-BE49-F238E27FC236}">
                <a16:creationId xmlns:a16="http://schemas.microsoft.com/office/drawing/2014/main" id="{066C054F-74C5-68FA-A4F0-60BE8162F06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30</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079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9" y="745440"/>
            <a:ext cx="4797011" cy="3559859"/>
          </a:xfrm>
        </p:spPr>
        <p:txBody>
          <a:bodyPr anchor="t">
            <a:normAutofit/>
          </a:bodyPr>
          <a:lstStyle/>
          <a:p>
            <a:r>
              <a:rPr lang="en-US" sz="4800"/>
              <a:t>8.2 Rule Effectiveness</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08388" y="4513197"/>
            <a:ext cx="4008779" cy="1506603"/>
          </a:xfrm>
        </p:spPr>
        <p:txBody>
          <a:bodyPr anchor="b"/>
          <a:lstStyle/>
          <a:p>
            <a:endParaRPr lang="en-US" dirty="0"/>
          </a:p>
        </p:txBody>
      </p:sp>
      <p:sp>
        <p:nvSpPr>
          <p:cNvPr id="11" name="Date Placeholder 9">
            <a:extLst>
              <a:ext uri="{FF2B5EF4-FFF2-40B4-BE49-F238E27FC236}">
                <a16:creationId xmlns:a16="http://schemas.microsoft.com/office/drawing/2014/main" id="{1BD126EE-5776-C50E-081D-2121B994BA17}"/>
              </a:ext>
            </a:extLst>
          </p:cNvPr>
          <p:cNvSpPr>
            <a:spLocks noGrp="1"/>
          </p:cNvSpPr>
          <p:nvPr>
            <p:ph type="dt" sz="half" idx="10"/>
          </p:nvPr>
        </p:nvSpPr>
        <p:spPr>
          <a:xfrm>
            <a:off x="340137" y="63202"/>
            <a:ext cx="2743200" cy="318221"/>
          </a:xfrm>
        </p:spPr>
        <p:txBody>
          <a:bodyPr/>
          <a:lstStyle/>
          <a:p>
            <a:pPr>
              <a:spcAft>
                <a:spcPts val="600"/>
              </a:spcAft>
            </a:pPr>
            <a:fld id="{E070A198-C197-4DFB-81C2-19B4FCCBE992}" type="datetime1">
              <a:rPr lang="en-US" smtClean="0"/>
              <a:pPr>
                <a:spcAft>
                  <a:spcPts val="600"/>
                </a:spcAft>
              </a:pPr>
              <a:t>12/3/2023</a:t>
            </a:fld>
            <a:endParaRPr lang="en-US"/>
          </a:p>
        </p:txBody>
      </p:sp>
      <p:pic>
        <p:nvPicPr>
          <p:cNvPr id="5" name="Picture 4">
            <a:extLst>
              <a:ext uri="{FF2B5EF4-FFF2-40B4-BE49-F238E27FC236}">
                <a16:creationId xmlns:a16="http://schemas.microsoft.com/office/drawing/2014/main" id="{DEE2FBBF-CFB2-39DB-6A25-62587F95E239}"/>
              </a:ext>
            </a:extLst>
          </p:cNvPr>
          <p:cNvPicPr>
            <a:picLocks noChangeAspect="1"/>
          </p:cNvPicPr>
          <p:nvPr/>
        </p:nvPicPr>
        <p:blipFill rotWithShape="1">
          <a:blip r:embed="rId2"/>
          <a:srcRect l="20683" r="16613" b="6"/>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5" name="Slide Number Placeholder 11">
            <a:extLst>
              <a:ext uri="{FF2B5EF4-FFF2-40B4-BE49-F238E27FC236}">
                <a16:creationId xmlns:a16="http://schemas.microsoft.com/office/drawing/2014/main" id="{066C054F-74C5-68FA-A4F0-60BE8162F06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31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9279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bstract blue pattern with numbers">
            <a:extLst>
              <a:ext uri="{FF2B5EF4-FFF2-40B4-BE49-F238E27FC236}">
                <a16:creationId xmlns:a16="http://schemas.microsoft.com/office/drawing/2014/main" id="{17AC8EC9-6542-8E7B-7D92-903C67290474}"/>
              </a:ext>
            </a:extLst>
          </p:cNvPr>
          <p:cNvPicPr>
            <a:picLocks noChangeAspect="1"/>
          </p:cNvPicPr>
          <p:nvPr/>
        </p:nvPicPr>
        <p:blipFill rotWithShape="1">
          <a:blip r:embed="rId2"/>
          <a:srcRect l="8658" r="3473" b="3"/>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a:noFill/>
        </p:spPr>
      </p:pic>
      <p:sp>
        <p:nvSpPr>
          <p:cNvPr id="2" name="Title"/>
          <p:cNvSpPr>
            <a:spLocks noGrp="1"/>
          </p:cNvSpPr>
          <p:nvPr>
            <p:ph type="ctrTitle"/>
          </p:nvPr>
        </p:nvSpPr>
        <p:spPr>
          <a:xfrm>
            <a:off x="312252" y="752136"/>
            <a:ext cx="3944703" cy="3553163"/>
          </a:xfrm>
        </p:spPr>
        <p:txBody>
          <a:bodyPr anchor="t">
            <a:normAutofit/>
          </a:bodyPr>
          <a:lstStyle/>
          <a:p>
            <a:r>
              <a:rPr lang="en-US" sz="4800"/>
              <a:t>9. Conclusion</a:t>
            </a:r>
          </a:p>
        </p:txBody>
      </p:sp>
      <p:sp>
        <p:nvSpPr>
          <p:cNvPr id="9" name="Subtitle 2">
            <a:extLst>
              <a:ext uri="{FF2B5EF4-FFF2-40B4-BE49-F238E27FC236}">
                <a16:creationId xmlns:a16="http://schemas.microsoft.com/office/drawing/2014/main" id="{04C94D4B-2E88-0A95-68EA-01BC1B390F71}"/>
              </a:ext>
            </a:extLst>
          </p:cNvPr>
          <p:cNvSpPr>
            <a:spLocks noGrp="1"/>
          </p:cNvSpPr>
          <p:nvPr>
            <p:ph type="subTitle" idx="1"/>
          </p:nvPr>
        </p:nvSpPr>
        <p:spPr>
          <a:xfrm>
            <a:off x="312252" y="4762123"/>
            <a:ext cx="3698627" cy="1257678"/>
          </a:xfrm>
        </p:spPr>
        <p:txBody>
          <a:bodyPr anchor="b"/>
          <a:lstStyle/>
          <a:p>
            <a:endParaRPr lang="en-US" dirty="0"/>
          </a:p>
        </p:txBody>
      </p:sp>
      <p:sp>
        <p:nvSpPr>
          <p:cNvPr id="11" name="Date Placeholder 11">
            <a:extLst>
              <a:ext uri="{FF2B5EF4-FFF2-40B4-BE49-F238E27FC236}">
                <a16:creationId xmlns:a16="http://schemas.microsoft.com/office/drawing/2014/main" id="{FBB1A884-4584-AB3B-0611-1258455B29F9}"/>
              </a:ext>
            </a:extLst>
          </p:cNvPr>
          <p:cNvSpPr>
            <a:spLocks noGrp="1"/>
          </p:cNvSpPr>
          <p:nvPr>
            <p:ph type="dt" sz="half" idx="10"/>
          </p:nvPr>
        </p:nvSpPr>
        <p:spPr>
          <a:xfrm>
            <a:off x="340137" y="63202"/>
            <a:ext cx="2743200" cy="318221"/>
          </a:xfrm>
        </p:spPr>
        <p:txBody>
          <a:bodyPr/>
          <a:lstStyle/>
          <a:p>
            <a:pPr>
              <a:spcAft>
                <a:spcPts val="600"/>
              </a:spcAft>
            </a:pPr>
            <a:fld id="{5AAA1171-3E03-403E-9B35-042C2CC987D5}" type="datetime1">
              <a:rPr lang="en-US" smtClean="0"/>
              <a:pPr>
                <a:spcAft>
                  <a:spcPts val="600"/>
                </a:spcAft>
              </a:pPr>
              <a:t>12/3/2023</a:t>
            </a:fld>
            <a:endParaRPr lang="en-US"/>
          </a:p>
        </p:txBody>
      </p:sp>
      <p:sp>
        <p:nvSpPr>
          <p:cNvPr id="15" name="Slide Number Placeholder 13">
            <a:extLst>
              <a:ext uri="{FF2B5EF4-FFF2-40B4-BE49-F238E27FC236}">
                <a16:creationId xmlns:a16="http://schemas.microsoft.com/office/drawing/2014/main" id="{AC877C37-C51C-7127-73D3-E29BBF8EEA6B}"/>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32</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8103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8389" y="750626"/>
            <a:ext cx="5015852" cy="1805607"/>
          </a:xfrm>
        </p:spPr>
        <p:txBody>
          <a:bodyPr anchor="t">
            <a:normAutofit/>
          </a:bodyPr>
          <a:lstStyle/>
          <a:p>
            <a:r>
              <a:rPr lang="en-US" dirty="0"/>
              <a:t>Background</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340627" y="2569464"/>
            <a:ext cx="4764773" cy="3555491"/>
          </a:xfrm>
        </p:spPr>
        <p:txBody>
          <a:bodyPr anchor="b">
            <a:normAutofit/>
          </a:bodyPr>
          <a:lstStyle/>
          <a:p>
            <a:pPr lvl="0">
              <a:lnSpc>
                <a:spcPct val="110000"/>
              </a:lnSpc>
            </a:pPr>
            <a:r>
              <a:rPr lang="en-US" sz="1500" dirty="0"/>
              <a:t>Traditional methods of fraud detection often fall short due to the evolving nature of fraudulent tactics</a:t>
            </a:r>
          </a:p>
          <a:p>
            <a:pPr lvl="0">
              <a:lnSpc>
                <a:spcPct val="110000"/>
              </a:lnSpc>
            </a:pPr>
            <a:r>
              <a:rPr lang="en-US" sz="1500" dirty="0"/>
              <a:t>Machine learning, specifically classification algorithms, offers a promising solution by enabling systems to learn and adapt to new patterns of fraudulent behavior</a:t>
            </a:r>
          </a:p>
          <a:p>
            <a:pPr lvl="0">
              <a:lnSpc>
                <a:spcPct val="110000"/>
              </a:lnSpc>
            </a:pPr>
            <a:r>
              <a:rPr lang="en-US" sz="1500" dirty="0"/>
              <a:t>In this project, we explore the application of machine learning models to analyze historical insurance claims data, identify patterns indicative of fraud, and develop a robust fraud detection model</a:t>
            </a:r>
          </a:p>
        </p:txBody>
      </p:sp>
      <p:pic>
        <p:nvPicPr>
          <p:cNvPr id="6" name="Picture 5">
            <a:extLst>
              <a:ext uri="{FF2B5EF4-FFF2-40B4-BE49-F238E27FC236}">
                <a16:creationId xmlns:a16="http://schemas.microsoft.com/office/drawing/2014/main" id="{9808760D-1485-79C1-411B-60F5E451A66F}"/>
              </a:ext>
            </a:extLst>
          </p:cNvPr>
          <p:cNvPicPr>
            <a:picLocks noChangeAspect="1"/>
          </p:cNvPicPr>
          <p:nvPr/>
        </p:nvPicPr>
        <p:blipFill rotWithShape="1">
          <a:blip r:embed="rId2"/>
          <a:srcRect l="8058" r="41941" b="-2"/>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4</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66444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308389" y="750626"/>
            <a:ext cx="5015852" cy="1805607"/>
          </a:xfrm>
        </p:spPr>
        <p:txBody>
          <a:bodyPr anchor="t">
            <a:normAutofit/>
          </a:bodyPr>
          <a:lstStyle/>
          <a:p>
            <a:r>
              <a:rPr lang="en-US" dirty="0"/>
              <a:t>1.2 Objectives</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196854" y="3949690"/>
            <a:ext cx="5440508" cy="3555491"/>
          </a:xfrm>
        </p:spPr>
        <p:txBody>
          <a:bodyPr vert="horz" lIns="91440" tIns="45720" rIns="91440" bIns="45720" rtlCol="0" anchor="b">
            <a:noAutofit/>
          </a:bodyPr>
          <a:lstStyle/>
          <a:p>
            <a:pPr>
              <a:lnSpc>
                <a:spcPct val="110000"/>
              </a:lnSpc>
            </a:pPr>
            <a:r>
              <a:rPr lang="en-US" sz="1600" dirty="0">
                <a:latin typeface="Arial"/>
                <a:cs typeface="Arial"/>
              </a:rPr>
              <a:t>Develop a Predictive Model: Build a machine learning model capable of predicting whether a given insurance claim is likely to be fraudulent based on historical data</a:t>
            </a:r>
          </a:p>
          <a:p>
            <a:pPr>
              <a:lnSpc>
                <a:spcPct val="110000"/>
              </a:lnSpc>
            </a:pPr>
            <a:r>
              <a:rPr lang="en-US" sz="1600" dirty="0">
                <a:latin typeface="Arial"/>
                <a:cs typeface="Arial"/>
              </a:rPr>
              <a:t>Improve Accuracy and Efficiency: Enhance the accuracy and efficiency of fraud detection compared to traditional rule-based methods, thereby reducing false positives and negatives</a:t>
            </a:r>
          </a:p>
          <a:p>
            <a:pPr>
              <a:lnSpc>
                <a:spcPct val="110000"/>
              </a:lnSpc>
            </a:pPr>
            <a:r>
              <a:rPr lang="en-US" sz="1600" dirty="0">
                <a:latin typeface="Arial"/>
                <a:cs typeface="Arial"/>
              </a:rPr>
              <a:t>Automate Fraud Detection: Create a system that automates the fraud detection process, allowing for real-time analysis of incoming insurance claims</a:t>
            </a:r>
          </a:p>
          <a:p>
            <a:pPr>
              <a:lnSpc>
                <a:spcPct val="110000"/>
              </a:lnSpc>
            </a:pPr>
            <a:r>
              <a:rPr lang="en-US" sz="1600" dirty="0">
                <a:latin typeface="Arial"/>
                <a:cs typeface="Arial"/>
              </a:rPr>
              <a:t>Reduce Financial Losses: Minimize financial losses incurred by healthcare providers and insurers due to fraudulent claims\</a:t>
            </a:r>
          </a:p>
          <a:p>
            <a:r>
              <a:rPr lang="en-US" sz="1600" dirty="0">
                <a:latin typeface="Arial"/>
                <a:cs typeface="Arial"/>
              </a:rPr>
              <a:t>Enhance Healthcare Integrity: Contribute to the overall integrity of the healthcare system by deterring fraudulent activities and ensuring fair and accurate claim processing</a:t>
            </a:r>
          </a:p>
          <a:p>
            <a:pPr>
              <a:lnSpc>
                <a:spcPct val="110000"/>
              </a:lnSpc>
            </a:pPr>
            <a:endParaRPr lang="en-US" sz="1600" dirty="0">
              <a:latin typeface="Arial"/>
              <a:cs typeface="Arial"/>
            </a:endParaRPr>
          </a:p>
          <a:p>
            <a:pPr lvl="0"/>
            <a:endParaRPr lang="en-US" sz="1600" dirty="0"/>
          </a:p>
        </p:txBody>
      </p:sp>
      <p:pic>
        <p:nvPicPr>
          <p:cNvPr id="6" name="Picture 5" descr="Graph on document with pen">
            <a:extLst>
              <a:ext uri="{FF2B5EF4-FFF2-40B4-BE49-F238E27FC236}">
                <a16:creationId xmlns:a16="http://schemas.microsoft.com/office/drawing/2014/main" id="{8F2A64AD-9C81-B186-6E8F-E1AC29F724BB}"/>
              </a:ext>
            </a:extLst>
          </p:cNvPr>
          <p:cNvPicPr>
            <a:picLocks noChangeAspect="1"/>
          </p:cNvPicPr>
          <p:nvPr/>
        </p:nvPicPr>
        <p:blipFill rotWithShape="1">
          <a:blip r:embed="rId2"/>
          <a:srcRect l="27402" r="13351" b="-3"/>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5</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047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63974" y="592475"/>
            <a:ext cx="6094153" cy="1805607"/>
          </a:xfrm>
        </p:spPr>
        <p:txBody>
          <a:bodyPr anchor="t">
            <a:normAutofit/>
          </a:bodyPr>
          <a:lstStyle/>
          <a:p>
            <a:r>
              <a:rPr lang="en-US" dirty="0"/>
              <a:t>2. Problem Definition</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124967" y="2238785"/>
            <a:ext cx="5886206" cy="3555491"/>
          </a:xfrm>
        </p:spPr>
        <p:txBody>
          <a:bodyPr vert="horz" lIns="91440" tIns="45720" rIns="91440" bIns="45720" rtlCol="0" anchor="b">
            <a:noAutofit/>
          </a:bodyPr>
          <a:lstStyle/>
          <a:p>
            <a:pPr lvl="0">
              <a:lnSpc>
                <a:spcPct val="110000"/>
              </a:lnSpc>
            </a:pPr>
            <a:r>
              <a:rPr lang="en-US" sz="2000" dirty="0"/>
              <a:t>Healthcare insurance fraud poses a significant challenge in maintaining the financial integrity of healthcare systems</a:t>
            </a:r>
          </a:p>
          <a:p>
            <a:pPr lvl="0">
              <a:lnSpc>
                <a:spcPct val="110000"/>
              </a:lnSpc>
            </a:pPr>
            <a:r>
              <a:rPr lang="en-US" sz="2000" dirty="0"/>
              <a:t>The problem at hand is to develop a fraud detection system using machine learning techniques to identify potentially fraudulent insurance claims</a:t>
            </a:r>
          </a:p>
          <a:p>
            <a:pPr lvl="0">
              <a:lnSpc>
                <a:spcPct val="110000"/>
              </a:lnSpc>
            </a:pPr>
            <a:r>
              <a:rPr lang="en-US" sz="2000" dirty="0"/>
              <a:t>The system aims to distinguish between genuine and potentially fraudulent activities, enabling healthcare providers and insurers to take proactive measures to prevent financial losses</a:t>
            </a:r>
          </a:p>
        </p:txBody>
      </p:sp>
      <p:pic>
        <p:nvPicPr>
          <p:cNvPr id="6" name="Picture 5" descr="Graph on document with pen">
            <a:extLst>
              <a:ext uri="{FF2B5EF4-FFF2-40B4-BE49-F238E27FC236}">
                <a16:creationId xmlns:a16="http://schemas.microsoft.com/office/drawing/2014/main" id="{9723698D-D41B-D950-396C-28CC62835EE3}"/>
              </a:ext>
            </a:extLst>
          </p:cNvPr>
          <p:cNvPicPr>
            <a:picLocks noChangeAspect="1"/>
          </p:cNvPicPr>
          <p:nvPr/>
        </p:nvPicPr>
        <p:blipFill rotWithShape="1">
          <a:blip r:embed="rId2"/>
          <a:srcRect l="27402" r="13351" b="-3"/>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721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23408" y="549343"/>
            <a:ext cx="5015852" cy="1805607"/>
          </a:xfrm>
        </p:spPr>
        <p:txBody>
          <a:bodyPr anchor="t">
            <a:normAutofit/>
          </a:bodyPr>
          <a:lstStyle/>
          <a:p>
            <a:r>
              <a:rPr lang="en-US" dirty="0"/>
              <a:t>2.1 Scope</a:t>
            </a:r>
          </a:p>
        </p:txBody>
      </p:sp>
      <p:sp>
        <p:nvSpPr>
          <p:cNvPr id="10" name="Date Placeholder 14">
            <a:extLst>
              <a:ext uri="{FF2B5EF4-FFF2-40B4-BE49-F238E27FC236}">
                <a16:creationId xmlns:a16="http://schemas.microsoft.com/office/drawing/2014/main" id="{2E0D668E-5AB1-7780-DE87-F21E551EBC3B}"/>
              </a:ext>
            </a:extLst>
          </p:cNvPr>
          <p:cNvSpPr>
            <a:spLocks noGrp="1"/>
          </p:cNvSpPr>
          <p:nvPr>
            <p:ph type="dt" sz="half" idx="10"/>
          </p:nvPr>
        </p:nvSpPr>
        <p:spPr>
          <a:xfrm>
            <a:off x="340137" y="63202"/>
            <a:ext cx="2743200" cy="318221"/>
          </a:xfrm>
        </p:spPr>
        <p:txBody>
          <a:bodyPr/>
          <a:lstStyle/>
          <a:p>
            <a:pPr>
              <a:spcAft>
                <a:spcPts val="600"/>
              </a:spcAft>
            </a:pPr>
            <a:fld id="{8FB21189-07EF-4FD7-AD18-42CE75D977D5}" type="datetime1">
              <a:rPr lang="en-US" smtClean="0"/>
              <a:pPr>
                <a:spcAft>
                  <a:spcPts val="600"/>
                </a:spcAft>
              </a:pPr>
              <a:t>12/3/2023</a:t>
            </a:fld>
            <a:endParaRPr lang="en-US"/>
          </a:p>
        </p:txBody>
      </p:sp>
      <p:sp>
        <p:nvSpPr>
          <p:cNvPr id="3" name="Content Placeholder"/>
          <p:cNvSpPr>
            <a:spLocks noGrp="1"/>
          </p:cNvSpPr>
          <p:nvPr>
            <p:ph idx="1"/>
          </p:nvPr>
        </p:nvSpPr>
        <p:spPr>
          <a:xfrm>
            <a:off x="311873" y="2569464"/>
            <a:ext cx="5469262" cy="3555491"/>
          </a:xfrm>
        </p:spPr>
        <p:txBody>
          <a:bodyPr vert="horz" lIns="91440" tIns="45720" rIns="91440" bIns="45720" rtlCol="0" anchor="b">
            <a:noAutofit/>
          </a:bodyPr>
          <a:lstStyle/>
          <a:p>
            <a:pPr lvl="0">
              <a:lnSpc>
                <a:spcPct val="110000"/>
              </a:lnSpc>
            </a:pPr>
            <a:r>
              <a:rPr lang="en-US" sz="2000" dirty="0"/>
              <a:t>The scope of this project encompasses the development of a predictive model that can assess the likelihood of fraud in healthcare insurance claims</a:t>
            </a:r>
          </a:p>
          <a:p>
            <a:pPr lvl="0">
              <a:lnSpc>
                <a:spcPct val="110000"/>
              </a:lnSpc>
            </a:pPr>
            <a:r>
              <a:rPr lang="en-US" sz="2000" dirty="0"/>
              <a:t>The model will be trained on historical data containing information about beneficiaries, providers, medical procedures, diagnoses, and other relevant features</a:t>
            </a:r>
          </a:p>
          <a:p>
            <a:pPr lvl="0">
              <a:lnSpc>
                <a:spcPct val="110000"/>
              </a:lnSpc>
            </a:pPr>
            <a:r>
              <a:rPr lang="en-US" sz="2000" dirty="0"/>
              <a:t>The focus is on creating a scalable and adaptable solution that can be integrated into existing healthcare systems to automate and enhance the fraud detection process</a:t>
            </a:r>
          </a:p>
        </p:txBody>
      </p:sp>
      <p:pic>
        <p:nvPicPr>
          <p:cNvPr id="6" name="Picture 5" descr="Analysing medical x-ray results">
            <a:extLst>
              <a:ext uri="{FF2B5EF4-FFF2-40B4-BE49-F238E27FC236}">
                <a16:creationId xmlns:a16="http://schemas.microsoft.com/office/drawing/2014/main" id="{9CA4C34A-41E7-E000-7429-E50AB7712818}"/>
              </a:ext>
            </a:extLst>
          </p:cNvPr>
          <p:cNvPicPr>
            <a:picLocks noChangeAspect="1"/>
          </p:cNvPicPr>
          <p:nvPr/>
        </p:nvPicPr>
        <p:blipFill rotWithShape="1">
          <a:blip r:embed="rId2"/>
          <a:srcRect l="33347" r="7406" b="-3"/>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6">
            <a:extLst>
              <a:ext uri="{FF2B5EF4-FFF2-40B4-BE49-F238E27FC236}">
                <a16:creationId xmlns:a16="http://schemas.microsoft.com/office/drawing/2014/main" id="{B2D70317-F332-57F8-6590-2F42C960F154}"/>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7</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7398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308389" y="745440"/>
            <a:ext cx="4797011" cy="3559859"/>
          </a:xfrm>
        </p:spPr>
        <p:txBody>
          <a:bodyPr anchor="t">
            <a:normAutofit/>
          </a:bodyPr>
          <a:lstStyle/>
          <a:p>
            <a:r>
              <a:rPr lang="en-US" sz="4800"/>
              <a:t>2.2 Data Description</a:t>
            </a:r>
          </a:p>
        </p:txBody>
      </p:sp>
      <p:sp>
        <p:nvSpPr>
          <p:cNvPr id="3" name="Content Placeholder"/>
          <p:cNvSpPr>
            <a:spLocks noGrp="1"/>
          </p:cNvSpPr>
          <p:nvPr>
            <p:ph type="subTitle" idx="1"/>
          </p:nvPr>
        </p:nvSpPr>
        <p:spPr>
          <a:xfrm>
            <a:off x="308388" y="4513197"/>
            <a:ext cx="4008779" cy="1506603"/>
          </a:xfrm>
        </p:spPr>
        <p:txBody>
          <a:bodyPr anchor="b">
            <a:normAutofit/>
          </a:bodyPr>
          <a:lstStyle/>
          <a:p>
            <a:pPr lvl="0"/>
            <a:r>
              <a:rPr lang="en-US" dirty="0"/>
              <a:t>PotentialFraud: Binary indicator indicating potential fraud for the provider</a:t>
            </a:r>
          </a:p>
        </p:txBody>
      </p:sp>
      <p:sp>
        <p:nvSpPr>
          <p:cNvPr id="10" name="Date Placeholder 9">
            <a:extLst>
              <a:ext uri="{FF2B5EF4-FFF2-40B4-BE49-F238E27FC236}">
                <a16:creationId xmlns:a16="http://schemas.microsoft.com/office/drawing/2014/main" id="{1BD126EE-5776-C50E-081D-2121B994BA17}"/>
              </a:ext>
            </a:extLst>
          </p:cNvPr>
          <p:cNvSpPr>
            <a:spLocks noGrp="1"/>
          </p:cNvSpPr>
          <p:nvPr>
            <p:ph type="dt" sz="half" idx="10"/>
          </p:nvPr>
        </p:nvSpPr>
        <p:spPr>
          <a:xfrm>
            <a:off x="340137" y="63202"/>
            <a:ext cx="2743200" cy="318221"/>
          </a:xfrm>
        </p:spPr>
        <p:txBody>
          <a:bodyPr/>
          <a:lstStyle/>
          <a:p>
            <a:pPr>
              <a:spcAft>
                <a:spcPts val="600"/>
              </a:spcAft>
            </a:pPr>
            <a:fld id="{E070A198-C197-4DFB-81C2-19B4FCCBE992}" type="datetime1">
              <a:rPr lang="en-US" smtClean="0"/>
              <a:pPr>
                <a:spcAft>
                  <a:spcPts val="600"/>
                </a:spcAft>
              </a:pPr>
              <a:t>12/3/2023</a:t>
            </a:fld>
            <a:endParaRPr lang="en-US"/>
          </a:p>
        </p:txBody>
      </p:sp>
      <p:pic>
        <p:nvPicPr>
          <p:cNvPr id="6" name="Picture 5" descr="Stock exchange numbers">
            <a:extLst>
              <a:ext uri="{FF2B5EF4-FFF2-40B4-BE49-F238E27FC236}">
                <a16:creationId xmlns:a16="http://schemas.microsoft.com/office/drawing/2014/main" id="{870B54F9-BD4D-07DD-D8B6-DDB402CF3BA5}"/>
              </a:ext>
            </a:extLst>
          </p:cNvPr>
          <p:cNvPicPr>
            <a:picLocks noChangeAspect="1"/>
          </p:cNvPicPr>
          <p:nvPr/>
        </p:nvPicPr>
        <p:blipFill rotWithShape="1">
          <a:blip r:embed="rId2"/>
          <a:srcRect l="26925" r="13878" b="-3"/>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a:noFill/>
        </p:spPr>
      </p:pic>
      <p:sp>
        <p:nvSpPr>
          <p:cNvPr id="14" name="Slide Number Placeholder 11">
            <a:extLst>
              <a:ext uri="{FF2B5EF4-FFF2-40B4-BE49-F238E27FC236}">
                <a16:creationId xmlns:a16="http://schemas.microsoft.com/office/drawing/2014/main" id="{066C054F-74C5-68FA-A4F0-60BE8162F06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8</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9692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745" y="422185"/>
            <a:ext cx="5791199" cy="4519046"/>
          </a:xfrm>
        </p:spPr>
        <p:txBody>
          <a:bodyPr anchor="t">
            <a:normAutofit/>
          </a:bodyPr>
          <a:lstStyle/>
          <a:p>
            <a:r>
              <a:rPr lang="en-US"/>
              <a:t>2.2 Data Description</a:t>
            </a:r>
          </a:p>
        </p:txBody>
      </p:sp>
      <p:sp>
        <p:nvSpPr>
          <p:cNvPr id="9" name="Date Placeholder 11">
            <a:extLst>
              <a:ext uri="{FF2B5EF4-FFF2-40B4-BE49-F238E27FC236}">
                <a16:creationId xmlns:a16="http://schemas.microsoft.com/office/drawing/2014/main" id="{B47320D4-86A6-8CED-E012-EAD0B595A4D3}"/>
              </a:ext>
            </a:extLst>
          </p:cNvPr>
          <p:cNvSpPr>
            <a:spLocks noGrp="1"/>
          </p:cNvSpPr>
          <p:nvPr>
            <p:ph type="dt" sz="half" idx="10"/>
          </p:nvPr>
        </p:nvSpPr>
        <p:spPr>
          <a:xfrm>
            <a:off x="340137" y="63202"/>
            <a:ext cx="2743200" cy="318221"/>
          </a:xfrm>
        </p:spPr>
        <p:txBody>
          <a:bodyPr>
            <a:normAutofit/>
          </a:bodyPr>
          <a:lstStyle/>
          <a:p>
            <a:pPr>
              <a:spcAft>
                <a:spcPts val="600"/>
              </a:spcAft>
            </a:pPr>
            <a:fld id="{E365935D-349D-422A-AD80-A3F722F14FEF}" type="datetime1">
              <a:rPr lang="en-US" smtClean="0"/>
              <a:pPr>
                <a:spcAft>
                  <a:spcPts val="600"/>
                </a:spcAft>
              </a:pPr>
              <a:t>12/3/2023</a:t>
            </a:fld>
            <a:endParaRPr lang="en-US"/>
          </a:p>
        </p:txBody>
      </p:sp>
      <p:sp>
        <p:nvSpPr>
          <p:cNvPr id="3" name="Content Placeholder"/>
          <p:cNvSpPr>
            <a:spLocks noGrp="1"/>
          </p:cNvSpPr>
          <p:nvPr>
            <p:ph idx="1"/>
          </p:nvPr>
        </p:nvSpPr>
        <p:spPr>
          <a:xfrm>
            <a:off x="158151" y="1469872"/>
            <a:ext cx="9499468" cy="4549661"/>
          </a:xfrm>
        </p:spPr>
        <p:txBody>
          <a:bodyPr vert="horz" lIns="91440" tIns="45720" rIns="91440" bIns="45720" rtlCol="0" anchor="t">
            <a:noAutofit/>
          </a:bodyPr>
          <a:lstStyle/>
          <a:p>
            <a:pPr lvl="0">
              <a:lnSpc>
                <a:spcPct val="110000"/>
              </a:lnSpc>
            </a:pPr>
            <a:r>
              <a:rPr lang="en-US" sz="2000" err="1"/>
              <a:t>BeneID</a:t>
            </a:r>
            <a:r>
              <a:rPr lang="en-US" sz="2000" dirty="0"/>
              <a:t>: Beneficiary ID, a unique identifier for each individual beneficiary</a:t>
            </a:r>
          </a:p>
          <a:p>
            <a:pPr lvl="0">
              <a:lnSpc>
                <a:spcPct val="110000"/>
              </a:lnSpc>
            </a:pPr>
            <a:r>
              <a:rPr lang="en-US" sz="2000" err="1"/>
              <a:t>ClaimID</a:t>
            </a:r>
            <a:r>
              <a:rPr lang="en-US" sz="2000" dirty="0"/>
              <a:t>: Claim ID, a unique identifier for each insurance claim</a:t>
            </a:r>
          </a:p>
          <a:p>
            <a:pPr lvl="0">
              <a:lnSpc>
                <a:spcPct val="110000"/>
              </a:lnSpc>
            </a:pPr>
            <a:r>
              <a:rPr lang="en-US" sz="2000" err="1"/>
              <a:t>ClaimStartDt</a:t>
            </a:r>
            <a:r>
              <a:rPr lang="en-US" sz="2000" dirty="0"/>
              <a:t>: The start date of the insurance claim</a:t>
            </a:r>
          </a:p>
          <a:p>
            <a:pPr lvl="0">
              <a:lnSpc>
                <a:spcPct val="110000"/>
              </a:lnSpc>
            </a:pPr>
            <a:r>
              <a:rPr lang="en-US" sz="2000" err="1"/>
              <a:t>ClaimEndDt</a:t>
            </a:r>
            <a:r>
              <a:rPr lang="en-US" sz="2000" dirty="0"/>
              <a:t>: The end date of the insurance claim</a:t>
            </a:r>
          </a:p>
          <a:p>
            <a:pPr lvl="0">
              <a:lnSpc>
                <a:spcPct val="110000"/>
              </a:lnSpc>
            </a:pPr>
            <a:r>
              <a:rPr lang="en-US" sz="2000" dirty="0"/>
              <a:t>Provider: Provider ID, a unique identifier for each healthcare provider</a:t>
            </a:r>
          </a:p>
          <a:p>
            <a:pPr lvl="0">
              <a:lnSpc>
                <a:spcPct val="110000"/>
              </a:lnSpc>
            </a:pPr>
            <a:r>
              <a:rPr lang="en-US" sz="2000" err="1"/>
              <a:t>InscClaimAmtReimbursed</a:t>
            </a:r>
            <a:r>
              <a:rPr lang="en-US" sz="2000" dirty="0"/>
              <a:t>: The amount reimbursed by insurance for the claim</a:t>
            </a:r>
          </a:p>
          <a:p>
            <a:pPr lvl="0">
              <a:lnSpc>
                <a:spcPct val="110000"/>
              </a:lnSpc>
            </a:pPr>
            <a:r>
              <a:rPr lang="en-US" sz="2000" err="1"/>
              <a:t>AttendingPhysician</a:t>
            </a:r>
            <a:r>
              <a:rPr lang="en-US" sz="2000" dirty="0"/>
              <a:t>: Physician who attended to the patient during the claim</a:t>
            </a:r>
          </a:p>
          <a:p>
            <a:pPr lvl="0">
              <a:lnSpc>
                <a:spcPct val="110000"/>
              </a:lnSpc>
            </a:pPr>
            <a:r>
              <a:rPr lang="en-US" sz="2000" err="1"/>
              <a:t>OperatingPhysician</a:t>
            </a:r>
            <a:r>
              <a:rPr lang="en-US" sz="2000" dirty="0"/>
              <a:t>: Physician who performed any operations during the claim</a:t>
            </a:r>
          </a:p>
          <a:p>
            <a:pPr lvl="0">
              <a:lnSpc>
                <a:spcPct val="110000"/>
              </a:lnSpc>
            </a:pPr>
            <a:r>
              <a:rPr lang="en-US" sz="2000" dirty="0" err="1"/>
              <a:t>OtherPhysician</a:t>
            </a:r>
            <a:r>
              <a:rPr lang="en-US" sz="2000" dirty="0"/>
              <a:t>: Other physician involved during the claim</a:t>
            </a:r>
          </a:p>
          <a:p>
            <a:pPr lvl="0">
              <a:lnSpc>
                <a:spcPct val="110000"/>
              </a:lnSpc>
            </a:pPr>
            <a:r>
              <a:rPr lang="en-US" sz="2000" dirty="0"/>
              <a:t>ClmDiagnosisCode_1 to ClmDiagnosisCode_10: Diagnosis codes associated with the claim</a:t>
            </a:r>
          </a:p>
        </p:txBody>
      </p:sp>
      <p:sp>
        <p:nvSpPr>
          <p:cNvPr id="13" name="Slide Number Placeholder 13">
            <a:extLst>
              <a:ext uri="{FF2B5EF4-FFF2-40B4-BE49-F238E27FC236}">
                <a16:creationId xmlns:a16="http://schemas.microsoft.com/office/drawing/2014/main" id="{680CE303-73CD-CD64-21D7-4BFAA69F2F31}"/>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smtClean="0"/>
              <a:pPr>
                <a:spcAft>
                  <a:spcPts val="600"/>
                </a:spcAft>
              </a:pPr>
              <a:t>9</a:t>
            </a:fld>
            <a:endParaRPr lang="en-US"/>
          </a:p>
        </p:txBody>
      </p:sp>
    </p:spTree>
    <p:extLst>
      <p:ext uri="{BB962C8B-B14F-4D97-AF65-F5344CB8AC3E}">
        <p14:creationId xmlns:p14="http://schemas.microsoft.com/office/powerpoint/2010/main" val="1720551767"/>
      </p:ext>
    </p:extLst>
  </p:cSld>
  <p:clrMapOvr>
    <a:masterClrMapping/>
  </p:clrMapOvr>
</p:sld>
</file>

<file path=ppt/theme/theme1.xml><?xml version="1.0" encoding="utf-8"?>
<a:theme xmlns:a="http://schemas.openxmlformats.org/drawingml/2006/main" name="DylanVTI">
  <a:themeElements>
    <a:clrScheme name="AnalogousFromDarkSeedLeftStep">
      <a:dk1>
        <a:srgbClr val="000000"/>
      </a:dk1>
      <a:lt1>
        <a:srgbClr val="FFFFFF"/>
      </a:lt1>
      <a:dk2>
        <a:srgbClr val="1C2B32"/>
      </a:dk2>
      <a:lt2>
        <a:srgbClr val="F0F0F3"/>
      </a:lt2>
      <a:accent1>
        <a:srgbClr val="AEA433"/>
      </a:accent1>
      <a:accent2>
        <a:srgbClr val="C0762C"/>
      </a:accent2>
      <a:accent3>
        <a:srgbClr val="D24A3E"/>
      </a:accent3>
      <a:accent4>
        <a:srgbClr val="C02C5D"/>
      </a:accent4>
      <a:accent5>
        <a:srgbClr val="D23EAD"/>
      </a:accent5>
      <a:accent6>
        <a:srgbClr val="A82CC0"/>
      </a:accent6>
      <a:hlink>
        <a:srgbClr val="C0438C"/>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docProps/app.xml><?xml version="1.0" encoding="utf-8"?>
<Properties xmlns="http://schemas.openxmlformats.org/officeDocument/2006/extended-properties" xmlns:vt="http://schemas.openxmlformats.org/officeDocument/2006/docPropsVTypes">
  <TotalTime>0</TotalTime>
  <Words>30</Words>
  <Application>Microsoft Office PowerPoint</Application>
  <PresentationFormat>Widescreen</PresentationFormat>
  <Paragraphs>5</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DylanVTI</vt:lpstr>
      <vt:lpstr>POC MAZIK - Fraud Rule Generation</vt:lpstr>
      <vt:lpstr>Contents</vt:lpstr>
      <vt:lpstr>1. Introduction</vt:lpstr>
      <vt:lpstr>Background</vt:lpstr>
      <vt:lpstr>1.2 Objectives</vt:lpstr>
      <vt:lpstr>2. Problem Definition</vt:lpstr>
      <vt:lpstr>2.1 Scope</vt:lpstr>
      <vt:lpstr>2.2 Data Description</vt:lpstr>
      <vt:lpstr>2.2 Data Description</vt:lpstr>
      <vt:lpstr>2.2 Data Description</vt:lpstr>
      <vt:lpstr>2.2 Data Description</vt:lpstr>
      <vt:lpstr>3. Data Preprocessing</vt:lpstr>
      <vt:lpstr>3.1 Data Cleaning</vt:lpstr>
      <vt:lpstr>3.2 Feature Engineering</vt:lpstr>
      <vt:lpstr>4. Model Training</vt:lpstr>
      <vt:lpstr>4.1 Model Selection</vt:lpstr>
      <vt:lpstr>4.2 Model Training Pipeline</vt:lpstr>
      <vt:lpstr>4.3 Evaluation Metrics</vt:lpstr>
      <vt:lpstr>5. Rule Generation</vt:lpstr>
      <vt:lpstr>5.1 Post-Processing</vt:lpstr>
      <vt:lpstr>5.2 Rule Definition</vt:lpstr>
      <vt:lpstr>6. Implementation</vt:lpstr>
      <vt:lpstr>6.1 Technology Stack</vt:lpstr>
      <vt:lpstr>6.2 System Architecture</vt:lpstr>
      <vt:lpstr>7. Testing and Validation</vt:lpstr>
      <vt:lpstr>7.1 Unit Testing</vt:lpstr>
      <vt:lpstr>7.2 Integration Testing</vt:lpstr>
      <vt:lpstr>7.3 Model Validation</vt:lpstr>
      <vt:lpstr>8. Results and Analysis</vt:lpstr>
      <vt:lpstr>8.1 Model Performance</vt:lpstr>
      <vt:lpstr>8.2 Rule Effectiveness</vt:lpstr>
      <vt:lpstr>9.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110</cp:revision>
  <dcterms:created xsi:type="dcterms:W3CDTF">2023-12-03T23:20:21Z</dcterms:created>
  <dcterms:modified xsi:type="dcterms:W3CDTF">2023-12-03T23:39:48Z</dcterms:modified>
</cp:coreProperties>
</file>